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61" r:id="rId3"/>
    <p:sldId id="262" r:id="rId4"/>
    <p:sldId id="264" r:id="rId5"/>
    <p:sldId id="263" r:id="rId6"/>
    <p:sldId id="294" r:id="rId7"/>
    <p:sldId id="257" r:id="rId8"/>
    <p:sldId id="279" r:id="rId9"/>
    <p:sldId id="295" r:id="rId10"/>
    <p:sldId id="286" r:id="rId11"/>
    <p:sldId id="296" r:id="rId12"/>
    <p:sldId id="287" r:id="rId13"/>
    <p:sldId id="297" r:id="rId14"/>
    <p:sldId id="288" r:id="rId15"/>
    <p:sldId id="299" r:id="rId16"/>
    <p:sldId id="290" r:id="rId17"/>
    <p:sldId id="292" r:id="rId18"/>
    <p:sldId id="300" r:id="rId19"/>
    <p:sldId id="301" r:id="rId20"/>
    <p:sldId id="258" r:id="rId21"/>
    <p:sldId id="259" r:id="rId22"/>
    <p:sldId id="260" r:id="rId23"/>
    <p:sldId id="302" r:id="rId24"/>
    <p:sldId id="265" r:id="rId25"/>
    <p:sldId id="311" r:id="rId26"/>
    <p:sldId id="309" r:id="rId27"/>
    <p:sldId id="310" r:id="rId28"/>
    <p:sldId id="303" r:id="rId29"/>
    <p:sldId id="312" r:id="rId30"/>
    <p:sldId id="314" r:id="rId31"/>
    <p:sldId id="316" r:id="rId32"/>
    <p:sldId id="305" r:id="rId33"/>
    <p:sldId id="308" r:id="rId34"/>
    <p:sldId id="317" r:id="rId35"/>
    <p:sldId id="318" r:id="rId36"/>
    <p:sldId id="319" r:id="rId37"/>
    <p:sldId id="322" r:id="rId38"/>
    <p:sldId id="320" r:id="rId39"/>
    <p:sldId id="321" r:id="rId40"/>
    <p:sldId id="315" r:id="rId41"/>
    <p:sldId id="306" r:id="rId42"/>
    <p:sldId id="313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38"/>
    <p:restoredTop sz="94558"/>
  </p:normalViewPr>
  <p:slideViewPr>
    <p:cSldViewPr snapToGrid="0">
      <p:cViewPr varScale="1">
        <p:scale>
          <a:sx n="102" d="100"/>
          <a:sy n="102" d="100"/>
        </p:scale>
        <p:origin x="184" y="10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AFEA3-208E-2943-875F-FFF2800482CA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7429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2943c241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2943c241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2943c241b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2943c241b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2943c241b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2943c241b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4650-F804-5247-8B56-51B443ED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2BFE-E1E6-3549-9D65-5852A1115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B2C22-C89C-E448-9FE9-47D14CB0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9CFF-E766-3448-B71B-D21F44A4BAEA}" type="datetimeFigureOut">
              <a:rPr lang="en-AT" smtClean="0"/>
              <a:t>09.11.21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9ECDF-483B-5241-92E9-32EAF421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A7F3F-AA4F-F94C-9580-82277EF6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2D03E-233C-E34B-AE17-C86F1C49AF36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4293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em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mskcc.org/kreitzeC/Y-chromosome-loss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delphi.mskcc.org/sample-tracker/hom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771649"/>
            <a:ext cx="8520600" cy="682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Y Chromosome Analysis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F194-676B-0446-BBA0-93E8EA4B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2400" dirty="0">
                <a:latin typeface="Avenir Book" panose="02000503020000020003" pitchFamily="2" charset="0"/>
              </a:rPr>
              <a:t>Y-chromosome architecture and Seq-resoltuion using WES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2E0FED-251F-2D4B-A5CE-D8B019492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880" t="17337" r="16110" b="14013"/>
          <a:stretch/>
        </p:blipFill>
        <p:spPr>
          <a:xfrm>
            <a:off x="866358" y="2278531"/>
            <a:ext cx="3989505" cy="2706305"/>
          </a:xfrm>
          <a:prstGeom prst="rect">
            <a:avLst/>
          </a:prstGeom>
        </p:spPr>
      </p:pic>
      <p:pic>
        <p:nvPicPr>
          <p:cNvPr id="7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F1BA36-5087-8346-8CC2-B7F946903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39" t="47377" r="8647" b="23194"/>
          <a:stretch/>
        </p:blipFill>
        <p:spPr>
          <a:xfrm>
            <a:off x="588957" y="1688976"/>
            <a:ext cx="3465151" cy="3321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E4C91A-EF05-8C42-BD9C-C0FEC17630AE}"/>
              </a:ext>
            </a:extLst>
          </p:cNvPr>
          <p:cNvCxnSpPr>
            <a:cxnSpLocks/>
          </p:cNvCxnSpPr>
          <p:nvPr/>
        </p:nvCxnSpPr>
        <p:spPr>
          <a:xfrm>
            <a:off x="934008" y="1972601"/>
            <a:ext cx="148834" cy="2171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FC0541-2DEA-C441-AEF0-D2C3AB7091E9}"/>
              </a:ext>
            </a:extLst>
          </p:cNvPr>
          <p:cNvCxnSpPr>
            <a:cxnSpLocks/>
          </p:cNvCxnSpPr>
          <p:nvPr/>
        </p:nvCxnSpPr>
        <p:spPr>
          <a:xfrm>
            <a:off x="2861111" y="1972601"/>
            <a:ext cx="0" cy="2205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54C383-520A-7644-A94D-0D156A663FD5}"/>
              </a:ext>
            </a:extLst>
          </p:cNvPr>
          <p:cNvSpPr txBox="1"/>
          <p:nvPr/>
        </p:nvSpPr>
        <p:spPr>
          <a:xfrm>
            <a:off x="5314714" y="2517811"/>
            <a:ext cx="3244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venir Book" panose="02000503020000020003" pitchFamily="2" charset="0"/>
              </a:rPr>
              <a:t>Largely repeating DNA segments</a:t>
            </a:r>
            <a:endParaRPr lang="en-GB" sz="1200" dirty="0">
              <a:latin typeface="Avenir Book" panose="02000503020000020003" pitchFamily="2" charset="0"/>
            </a:endParaRPr>
          </a:p>
          <a:p>
            <a:r>
              <a:rPr lang="en-GB" sz="1200" dirty="0">
                <a:latin typeface="Avenir Book" panose="02000503020000020003" pitchFamily="2" charset="0"/>
              </a:rPr>
              <a:t>PARs undergo recombination</a:t>
            </a:r>
          </a:p>
          <a:p>
            <a:r>
              <a:rPr lang="en-GB" sz="1200" dirty="0">
                <a:latin typeface="Avenir Book" panose="02000503020000020003" pitchFamily="2" charset="0"/>
              </a:rPr>
              <a:t>Large parts of </a:t>
            </a:r>
            <a:r>
              <a:rPr lang="en-GB" sz="1200" dirty="0" err="1">
                <a:latin typeface="Avenir Book" panose="02000503020000020003" pitchFamily="2" charset="0"/>
              </a:rPr>
              <a:t>Yq</a:t>
            </a:r>
            <a:r>
              <a:rPr lang="en-GB" sz="1200" dirty="0">
                <a:latin typeface="Avenir Book" panose="02000503020000020003" pitchFamily="2" charset="0"/>
              </a:rPr>
              <a:t> [MSY] are heterochromatin</a:t>
            </a:r>
          </a:p>
          <a:p>
            <a:r>
              <a:rPr lang="en-GB" sz="1200" dirty="0">
                <a:latin typeface="Avenir Book" panose="02000503020000020003" pitchFamily="2" charset="0"/>
              </a:rPr>
              <a:t>Pseudogenes, long- short non-coding RNAs;</a:t>
            </a:r>
          </a:p>
          <a:p>
            <a:r>
              <a:rPr lang="en-GB" sz="1200" dirty="0">
                <a:latin typeface="Avenir Book" panose="02000503020000020003" pitchFamily="2" charset="0"/>
              </a:rPr>
              <a:t>54 genes with protein-coding potential:</a:t>
            </a:r>
          </a:p>
          <a:p>
            <a:r>
              <a:rPr lang="en-GB" sz="1200" dirty="0">
                <a:latin typeface="Avenir Book" panose="02000503020000020003" pitchFamily="2" charset="0"/>
              </a:rPr>
              <a:t>-&gt; only 27 code distinct MSY proteins)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B79FF6-7BF2-DA4D-A9AE-A49BA17D988D}"/>
              </a:ext>
            </a:extLst>
          </p:cNvPr>
          <p:cNvSpPr/>
          <p:nvPr/>
        </p:nvSpPr>
        <p:spPr>
          <a:xfrm>
            <a:off x="5429892" y="4567981"/>
            <a:ext cx="350156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T" sz="900" b="1" dirty="0">
                <a:latin typeface="Avenir Book" panose="02000503020000020003" pitchFamily="2" charset="0"/>
              </a:rPr>
              <a:t>*Marker(s): </a:t>
            </a:r>
          </a:p>
          <a:p>
            <a:r>
              <a:rPr lang="en-AT" sz="900" dirty="0">
                <a:latin typeface="Avenir Book" panose="02000503020000020003" pitchFamily="2" charset="0"/>
              </a:rPr>
              <a:t>Position on the Y-chromosome where Seq.-Reads in both </a:t>
            </a:r>
          </a:p>
          <a:p>
            <a:r>
              <a:rPr lang="en-AT" sz="900" dirty="0">
                <a:latin typeface="Avenir Book" panose="02000503020000020003" pitchFamily="2" charset="0"/>
              </a:rPr>
              <a:t>Tumor/Normal overcome QC and hence retain for segmentation</a:t>
            </a:r>
          </a:p>
        </p:txBody>
      </p:sp>
    </p:spTree>
    <p:extLst>
      <p:ext uri="{BB962C8B-B14F-4D97-AF65-F5344CB8AC3E}">
        <p14:creationId xmlns:p14="http://schemas.microsoft.com/office/powerpoint/2010/main" val="1294888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47B1-E23D-3A4D-BBDD-6330A70E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2400" dirty="0">
                <a:latin typeface="Avenir Book" panose="02000503020000020003" pitchFamily="2" charset="0"/>
              </a:rPr>
              <a:t>IMPACT-Panel Seq data is sparse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04AD8-1D05-DB42-A827-7C010A621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615" y="4748069"/>
            <a:ext cx="5982770" cy="39884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650" dirty="0">
                <a:latin typeface="Avenir Book" panose="02000503020000020003" pitchFamily="2" charset="0"/>
              </a:rPr>
              <a:t>The Y-chromosome information content in WES-sample is high</a:t>
            </a:r>
            <a:endParaRPr lang="en-AT" sz="1650" dirty="0"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152C2-709F-5846-A39D-352037C6D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31" r="31630"/>
          <a:stretch/>
        </p:blipFill>
        <p:spPr>
          <a:xfrm>
            <a:off x="3915213" y="1905373"/>
            <a:ext cx="1220458" cy="2205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64543D-F356-7046-8054-6BEB2C20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352" y="1939413"/>
            <a:ext cx="3519705" cy="217130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D4917E1-099A-A244-8A45-D842CE98F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2" t="14623" r="16287" b="10863"/>
          <a:stretch/>
        </p:blipFill>
        <p:spPr>
          <a:xfrm>
            <a:off x="520817" y="1905374"/>
            <a:ext cx="3190875" cy="220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5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37AB-5B6C-474D-9E6A-D9A25E6F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2400" dirty="0">
                <a:latin typeface="Avenir Book" panose="02000503020000020003" pitchFamily="2" charset="0"/>
              </a:rPr>
              <a:t>How to define a Y-chromosome loss: </a:t>
            </a:r>
            <a:r>
              <a:rPr lang="en-AT" sz="2400" i="1" dirty="0">
                <a:latin typeface="Avenir Book" panose="02000503020000020003" pitchFamily="2" charset="0"/>
              </a:rPr>
              <a:t>‘50%-rule’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F1BB-7F53-9746-8077-0E495444D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496" y="4142311"/>
            <a:ext cx="5691932" cy="67443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T" i="1" dirty="0">
                <a:latin typeface="Avenir Book" panose="02000503020000020003" pitchFamily="2" charset="0"/>
              </a:rPr>
              <a:t>If segment(s) with </a:t>
            </a:r>
            <a:r>
              <a:rPr lang="en-AT" b="1" i="1" dirty="0">
                <a:latin typeface="Avenir Book" panose="02000503020000020003" pitchFamily="2" charset="0"/>
              </a:rPr>
              <a:t>tcn=0</a:t>
            </a:r>
            <a:r>
              <a:rPr lang="en-AT" i="1" dirty="0">
                <a:latin typeface="Avenir Book" panose="02000503020000020003" pitchFamily="2" charset="0"/>
              </a:rPr>
              <a:t> are &gt; 50% of Y-chromosome</a:t>
            </a:r>
            <a:endParaRPr lang="en-AT" dirty="0"/>
          </a:p>
          <a:p>
            <a:pPr marL="0" indent="0">
              <a:buNone/>
            </a:pPr>
            <a:r>
              <a:rPr lang="en-AT" sz="1500" dirty="0">
                <a:latin typeface="Avenir Book" panose="02000503020000020003" pitchFamily="2" charset="0"/>
              </a:rPr>
              <a:t>(Especially dangerous when applied to IMPACT data)</a:t>
            </a:r>
          </a:p>
        </p:txBody>
      </p:sp>
      <p:pic>
        <p:nvPicPr>
          <p:cNvPr id="4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9A97EA-D8A8-F644-B343-B2C5A9CFC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44" t="47237" r="8647" b="36309"/>
          <a:stretch/>
        </p:blipFill>
        <p:spPr>
          <a:xfrm>
            <a:off x="1680499" y="2033139"/>
            <a:ext cx="5783003" cy="33141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EB005A-923F-AF4E-B3D6-6DE2DF4E8487}"/>
              </a:ext>
            </a:extLst>
          </p:cNvPr>
          <p:cNvCxnSpPr/>
          <p:nvPr/>
        </p:nvCxnSpPr>
        <p:spPr>
          <a:xfrm>
            <a:off x="1680498" y="2364550"/>
            <a:ext cx="0" cy="841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C25234-AACC-3845-8220-95DA0C7EB4E0}"/>
              </a:ext>
            </a:extLst>
          </p:cNvPr>
          <p:cNvCxnSpPr>
            <a:cxnSpLocks/>
          </p:cNvCxnSpPr>
          <p:nvPr/>
        </p:nvCxnSpPr>
        <p:spPr>
          <a:xfrm flipH="1">
            <a:off x="1538766" y="3045778"/>
            <a:ext cx="54563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304E472-D0D5-3045-98A7-355CBEA2378B}"/>
              </a:ext>
            </a:extLst>
          </p:cNvPr>
          <p:cNvSpPr/>
          <p:nvPr/>
        </p:nvSpPr>
        <p:spPr>
          <a:xfrm flipH="1">
            <a:off x="1974921" y="2730835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AC37D6-67C0-DF49-82D0-D51F1E3FAE40}"/>
              </a:ext>
            </a:extLst>
          </p:cNvPr>
          <p:cNvSpPr/>
          <p:nvPr/>
        </p:nvSpPr>
        <p:spPr>
          <a:xfrm flipH="1">
            <a:off x="2006537" y="2845135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6191DF-3D89-C745-A322-49ECB7EB89BD}"/>
              </a:ext>
            </a:extLst>
          </p:cNvPr>
          <p:cNvSpPr/>
          <p:nvPr/>
        </p:nvSpPr>
        <p:spPr>
          <a:xfrm flipH="1">
            <a:off x="2074630" y="2815953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390C20-C500-5E45-9E5F-03002A40EF4F}"/>
              </a:ext>
            </a:extLst>
          </p:cNvPr>
          <p:cNvSpPr/>
          <p:nvPr/>
        </p:nvSpPr>
        <p:spPr>
          <a:xfrm flipH="1">
            <a:off x="2064902" y="2723542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D1C703-9DCA-9D42-8531-0DD6C43025BD}"/>
              </a:ext>
            </a:extLst>
          </p:cNvPr>
          <p:cNvSpPr/>
          <p:nvPr/>
        </p:nvSpPr>
        <p:spPr>
          <a:xfrm flipH="1">
            <a:off x="2050311" y="2869454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3622E5-042A-4841-90F8-66A3E65AD92D}"/>
              </a:ext>
            </a:extLst>
          </p:cNvPr>
          <p:cNvSpPr/>
          <p:nvPr/>
        </p:nvSpPr>
        <p:spPr>
          <a:xfrm flipH="1">
            <a:off x="2454010" y="2845135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570F0C-BAA6-B049-91A8-990C89FC6174}"/>
              </a:ext>
            </a:extLst>
          </p:cNvPr>
          <p:cNvSpPr/>
          <p:nvPr/>
        </p:nvSpPr>
        <p:spPr>
          <a:xfrm flipH="1">
            <a:off x="2475899" y="2959435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700238-7A22-EF49-A1BB-AD9E2375E015}"/>
              </a:ext>
            </a:extLst>
          </p:cNvPr>
          <p:cNvSpPr/>
          <p:nvPr/>
        </p:nvSpPr>
        <p:spPr>
          <a:xfrm flipH="1">
            <a:off x="2573174" y="2774613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2E0642-0581-3247-A75D-9D8B98AFFF3B}"/>
              </a:ext>
            </a:extLst>
          </p:cNvPr>
          <p:cNvSpPr/>
          <p:nvPr/>
        </p:nvSpPr>
        <p:spPr>
          <a:xfrm flipH="1">
            <a:off x="2563447" y="2867024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6408C5-AB0E-344F-8C33-B35E3A3B867E}"/>
              </a:ext>
            </a:extLst>
          </p:cNvPr>
          <p:cNvSpPr/>
          <p:nvPr/>
        </p:nvSpPr>
        <p:spPr>
          <a:xfrm flipH="1">
            <a:off x="2436989" y="2920525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484E32-C92C-E44D-A71F-9CB4BEFE3871}"/>
              </a:ext>
            </a:extLst>
          </p:cNvPr>
          <p:cNvSpPr/>
          <p:nvPr/>
        </p:nvSpPr>
        <p:spPr>
          <a:xfrm flipH="1">
            <a:off x="2490490" y="2774612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B09EC9-2486-DF4D-A8B2-8490605365DD}"/>
              </a:ext>
            </a:extLst>
          </p:cNvPr>
          <p:cNvSpPr/>
          <p:nvPr/>
        </p:nvSpPr>
        <p:spPr>
          <a:xfrm flipH="1">
            <a:off x="2514809" y="2891343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5CED20-56EC-664A-A826-339AAC2DA7D4}"/>
              </a:ext>
            </a:extLst>
          </p:cNvPr>
          <p:cNvSpPr/>
          <p:nvPr/>
        </p:nvSpPr>
        <p:spPr>
          <a:xfrm flipH="1">
            <a:off x="3828040" y="2454433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082BE4-B65F-DA47-9648-EA5381211B9D}"/>
              </a:ext>
            </a:extLst>
          </p:cNvPr>
          <p:cNvSpPr/>
          <p:nvPr/>
        </p:nvSpPr>
        <p:spPr>
          <a:xfrm flipH="1">
            <a:off x="3823178" y="2537122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906386-D287-B043-BD2B-8AB64006422C}"/>
              </a:ext>
            </a:extLst>
          </p:cNvPr>
          <p:cNvSpPr/>
          <p:nvPr/>
        </p:nvSpPr>
        <p:spPr>
          <a:xfrm flipH="1">
            <a:off x="3869386" y="2578466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DEEE42B-B31F-494D-9F2E-E4C24F414E8E}"/>
              </a:ext>
            </a:extLst>
          </p:cNvPr>
          <p:cNvSpPr/>
          <p:nvPr/>
        </p:nvSpPr>
        <p:spPr>
          <a:xfrm flipH="1">
            <a:off x="3830476" y="2627104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2AC824-12D9-AF4B-9655-537A27E434D3}"/>
              </a:ext>
            </a:extLst>
          </p:cNvPr>
          <p:cNvSpPr/>
          <p:nvPr/>
        </p:nvSpPr>
        <p:spPr>
          <a:xfrm flipH="1">
            <a:off x="3117924" y="2473897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427D022-4C0F-5840-B3B1-9FF5734E1AAF}"/>
              </a:ext>
            </a:extLst>
          </p:cNvPr>
          <p:cNvSpPr/>
          <p:nvPr/>
        </p:nvSpPr>
        <p:spPr>
          <a:xfrm flipH="1">
            <a:off x="3154404" y="2559015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C2D163-DB3B-CA41-93AC-CBBE9A30443D}"/>
              </a:ext>
            </a:extLst>
          </p:cNvPr>
          <p:cNvSpPr/>
          <p:nvPr/>
        </p:nvSpPr>
        <p:spPr>
          <a:xfrm flipH="1">
            <a:off x="3186020" y="2483629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9312EF-A4EB-1746-BE94-7ECFAD134D1C}"/>
              </a:ext>
            </a:extLst>
          </p:cNvPr>
          <p:cNvSpPr/>
          <p:nvPr/>
        </p:nvSpPr>
        <p:spPr>
          <a:xfrm flipH="1">
            <a:off x="3144680" y="2597929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00A829F-975B-6341-BBC9-6E62E81CC41F}"/>
              </a:ext>
            </a:extLst>
          </p:cNvPr>
          <p:cNvSpPr/>
          <p:nvPr/>
        </p:nvSpPr>
        <p:spPr>
          <a:xfrm flipH="1">
            <a:off x="5608207" y="2469040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3DD988-6B33-614E-9A31-2B6278B00F82}"/>
              </a:ext>
            </a:extLst>
          </p:cNvPr>
          <p:cNvSpPr/>
          <p:nvPr/>
        </p:nvSpPr>
        <p:spPr>
          <a:xfrm flipH="1">
            <a:off x="5596049" y="2583340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24FDA5-3BE4-A647-9090-216E91F96F78}"/>
              </a:ext>
            </a:extLst>
          </p:cNvPr>
          <p:cNvSpPr/>
          <p:nvPr/>
        </p:nvSpPr>
        <p:spPr>
          <a:xfrm flipH="1">
            <a:off x="5579028" y="2658730"/>
            <a:ext cx="58166" cy="581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2E5360-89C5-1441-AB34-95C122C7E41D}"/>
              </a:ext>
            </a:extLst>
          </p:cNvPr>
          <p:cNvCxnSpPr>
            <a:cxnSpLocks/>
          </p:cNvCxnSpPr>
          <p:nvPr/>
        </p:nvCxnSpPr>
        <p:spPr>
          <a:xfrm>
            <a:off x="1854663" y="2842705"/>
            <a:ext cx="843811" cy="23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F3FCA6-7EDF-9041-8D98-8998D516C972}"/>
              </a:ext>
            </a:extLst>
          </p:cNvPr>
          <p:cNvCxnSpPr>
            <a:cxnSpLocks/>
          </p:cNvCxnSpPr>
          <p:nvPr/>
        </p:nvCxnSpPr>
        <p:spPr>
          <a:xfrm>
            <a:off x="3063850" y="2572487"/>
            <a:ext cx="2641211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13D5D1-ABAA-D841-8B34-4E83B23EDCFE}"/>
              </a:ext>
            </a:extLst>
          </p:cNvPr>
          <p:cNvSpPr txBox="1"/>
          <p:nvPr/>
        </p:nvSpPr>
        <p:spPr>
          <a:xfrm>
            <a:off x="5724902" y="2432904"/>
            <a:ext cx="6094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t</a:t>
            </a:r>
            <a:r>
              <a:rPr lang="en-AT" sz="105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cn =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2A74EF-122E-894A-8890-E6F30D233343}"/>
              </a:ext>
            </a:extLst>
          </p:cNvPr>
          <p:cNvSpPr txBox="1"/>
          <p:nvPr/>
        </p:nvSpPr>
        <p:spPr>
          <a:xfrm>
            <a:off x="2667994" y="2707624"/>
            <a:ext cx="5357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>
                <a:solidFill>
                  <a:srgbClr val="7030A0"/>
                </a:solidFill>
                <a:latin typeface="Avenir Book" panose="02000503020000020003" pitchFamily="2" charset="0"/>
              </a:rPr>
              <a:t>t</a:t>
            </a:r>
            <a:r>
              <a:rPr lang="en-AT" sz="1050" b="1" dirty="0">
                <a:solidFill>
                  <a:srgbClr val="7030A0"/>
                </a:solidFill>
                <a:latin typeface="Avenir Book" panose="02000503020000020003" pitchFamily="2" charset="0"/>
              </a:rPr>
              <a:t>cn=0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C0D8EE-ED98-3A4B-A5AB-F1AFD88289DA}"/>
              </a:ext>
            </a:extLst>
          </p:cNvPr>
          <p:cNvCxnSpPr/>
          <p:nvPr/>
        </p:nvCxnSpPr>
        <p:spPr>
          <a:xfrm flipV="1">
            <a:off x="2064703" y="2959436"/>
            <a:ext cx="0" cy="31414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9A1D2D6-5BEF-8C4C-8ADD-FEFBD4F8E754}"/>
              </a:ext>
            </a:extLst>
          </p:cNvPr>
          <p:cNvSpPr txBox="1"/>
          <p:nvPr/>
        </p:nvSpPr>
        <p:spPr>
          <a:xfrm>
            <a:off x="1547277" y="3272885"/>
            <a:ext cx="1114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AT" sz="75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ndividual markers</a:t>
            </a:r>
          </a:p>
          <a:p>
            <a:r>
              <a:rPr lang="en-AT" sz="75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[Tumor:Normal CnLR]</a:t>
            </a:r>
          </a:p>
        </p:txBody>
      </p:sp>
    </p:spTree>
    <p:extLst>
      <p:ext uri="{BB962C8B-B14F-4D97-AF65-F5344CB8AC3E}">
        <p14:creationId xmlns:p14="http://schemas.microsoft.com/office/powerpoint/2010/main" val="311390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99FD-A93D-A34F-B201-B7ED9B4F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sz="2400" dirty="0">
                <a:latin typeface="Avenir Book" panose="02000503020000020003" pitchFamily="2" charset="0"/>
              </a:rPr>
              <a:t>A continuous approximation to FacetsY binary calls brings a few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2002B-A757-D244-98BD-42CB3D287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496" y="4267015"/>
            <a:ext cx="4210050" cy="434795"/>
          </a:xfrm>
        </p:spPr>
        <p:txBody>
          <a:bodyPr>
            <a:noAutofit/>
          </a:bodyPr>
          <a:lstStyle/>
          <a:p>
            <a:r>
              <a:rPr lang="en-GB" sz="1200" dirty="0">
                <a:latin typeface="Avenir Book" panose="02000503020000020003" pitchFamily="2" charset="0"/>
              </a:rPr>
              <a:t>Comparison between methods (WES and IMPACT </a:t>
            </a:r>
            <a:r>
              <a:rPr lang="en-GB" sz="1200" dirty="0" err="1">
                <a:latin typeface="Avenir Book" panose="02000503020000020003" pitchFamily="2" charset="0"/>
              </a:rPr>
              <a:t>Seq</a:t>
            </a:r>
            <a:r>
              <a:rPr lang="en-GB" sz="1200" dirty="0">
                <a:latin typeface="Avenir Book" panose="02000503020000020003" pitchFamily="2" charset="0"/>
              </a:rPr>
              <a:t>)</a:t>
            </a:r>
          </a:p>
          <a:p>
            <a:r>
              <a:rPr lang="en-GB" sz="1200" dirty="0">
                <a:latin typeface="Avenir Book" panose="02000503020000020003" pitchFamily="2" charset="0"/>
              </a:rPr>
              <a:t>Detect faulty </a:t>
            </a:r>
            <a:r>
              <a:rPr lang="en-GB" sz="1200" dirty="0" err="1">
                <a:latin typeface="Avenir Book" panose="02000503020000020003" pitchFamily="2" charset="0"/>
              </a:rPr>
              <a:t>tcn</a:t>
            </a:r>
            <a:r>
              <a:rPr lang="en-GB" sz="1200" dirty="0">
                <a:latin typeface="Avenir Book" panose="02000503020000020003" pitchFamily="2" charset="0"/>
              </a:rPr>
              <a:t> calls (more later)</a:t>
            </a:r>
          </a:p>
          <a:p>
            <a:endParaRPr lang="en-AT" sz="1200" dirty="0">
              <a:latin typeface="Avenir Book" panose="02000503020000020003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AFBF95-B74F-684B-9696-2576503A6877}"/>
              </a:ext>
            </a:extLst>
          </p:cNvPr>
          <p:cNvGrpSpPr>
            <a:grpSpLocks noChangeAspect="1"/>
          </p:cNvGrpSpPr>
          <p:nvPr/>
        </p:nvGrpSpPr>
        <p:grpSpPr>
          <a:xfrm>
            <a:off x="841376" y="2520112"/>
            <a:ext cx="2430000" cy="727689"/>
            <a:chOff x="2051688" y="3152733"/>
            <a:chExt cx="7275192" cy="217864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BA939E5-6A55-1C4C-BC11-8FA6EDE4E59D}"/>
                </a:ext>
              </a:extLst>
            </p:cNvPr>
            <p:cNvCxnSpPr/>
            <p:nvPr/>
          </p:nvCxnSpPr>
          <p:spPr>
            <a:xfrm>
              <a:off x="2240664" y="3152733"/>
              <a:ext cx="0" cy="11216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07F5CC7-7CBD-0C49-A481-1B5A07A9C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1688" y="4061037"/>
              <a:ext cx="72751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370416-1DFD-5D45-8F47-BFA412BDC21F}"/>
                </a:ext>
              </a:extLst>
            </p:cNvPr>
            <p:cNvSpPr/>
            <p:nvPr/>
          </p:nvSpPr>
          <p:spPr>
            <a:xfrm flipH="1">
              <a:off x="2633228" y="3641114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B79C2B-5850-EA46-BFAA-4D54E3953D14}"/>
                </a:ext>
              </a:extLst>
            </p:cNvPr>
            <p:cNvSpPr/>
            <p:nvPr/>
          </p:nvSpPr>
          <p:spPr>
            <a:xfrm flipH="1">
              <a:off x="2675383" y="3793514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1281EB-B6C2-2045-82F5-B574BDD3C99C}"/>
                </a:ext>
              </a:extLst>
            </p:cNvPr>
            <p:cNvSpPr/>
            <p:nvPr/>
          </p:nvSpPr>
          <p:spPr>
            <a:xfrm flipH="1">
              <a:off x="2766173" y="3754604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7B9B39-3DC2-7142-8E85-ED724042284D}"/>
                </a:ext>
              </a:extLst>
            </p:cNvPr>
            <p:cNvSpPr/>
            <p:nvPr/>
          </p:nvSpPr>
          <p:spPr>
            <a:xfrm flipH="1">
              <a:off x="2753203" y="3631389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2422122-4825-014E-A05D-93BE69159E18}"/>
                </a:ext>
              </a:extLst>
            </p:cNvPr>
            <p:cNvSpPr/>
            <p:nvPr/>
          </p:nvSpPr>
          <p:spPr>
            <a:xfrm flipH="1">
              <a:off x="2733748" y="3825939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58B6E4-88C0-6540-BF4D-2E82DD048B95}"/>
                </a:ext>
              </a:extLst>
            </p:cNvPr>
            <p:cNvSpPr/>
            <p:nvPr/>
          </p:nvSpPr>
          <p:spPr>
            <a:xfrm flipH="1">
              <a:off x="3272014" y="3793514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13D60B9-581D-3141-9264-8EE01EB45E16}"/>
                </a:ext>
              </a:extLst>
            </p:cNvPr>
            <p:cNvSpPr/>
            <p:nvPr/>
          </p:nvSpPr>
          <p:spPr>
            <a:xfrm flipH="1">
              <a:off x="3301199" y="3945914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160FFA2-AF3A-2E46-94BD-523D591C2B20}"/>
                </a:ext>
              </a:extLst>
            </p:cNvPr>
            <p:cNvSpPr/>
            <p:nvPr/>
          </p:nvSpPr>
          <p:spPr>
            <a:xfrm flipH="1">
              <a:off x="3430899" y="3699484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4F670B-4ACF-B84A-A866-CC9ABA5A6A47}"/>
                </a:ext>
              </a:extLst>
            </p:cNvPr>
            <p:cNvSpPr/>
            <p:nvPr/>
          </p:nvSpPr>
          <p:spPr>
            <a:xfrm flipH="1">
              <a:off x="3417929" y="3822699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61930B-8D43-2843-85E2-ED822438F082}"/>
                </a:ext>
              </a:extLst>
            </p:cNvPr>
            <p:cNvSpPr/>
            <p:nvPr/>
          </p:nvSpPr>
          <p:spPr>
            <a:xfrm flipH="1">
              <a:off x="3249319" y="3894034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85854E7-E726-5341-9BE8-6AA16A42C193}"/>
                </a:ext>
              </a:extLst>
            </p:cNvPr>
            <p:cNvSpPr/>
            <p:nvPr/>
          </p:nvSpPr>
          <p:spPr>
            <a:xfrm flipH="1">
              <a:off x="3320654" y="3699483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A2DE787-5890-5A4B-A51B-38F51E98880C}"/>
                </a:ext>
              </a:extLst>
            </p:cNvPr>
            <p:cNvSpPr/>
            <p:nvPr/>
          </p:nvSpPr>
          <p:spPr>
            <a:xfrm flipH="1">
              <a:off x="3353079" y="3855124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76E50E-58BE-094F-B950-A7535EBC3E6C}"/>
                </a:ext>
              </a:extLst>
            </p:cNvPr>
            <p:cNvSpPr/>
            <p:nvPr/>
          </p:nvSpPr>
          <p:spPr>
            <a:xfrm flipH="1">
              <a:off x="5104054" y="3272578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5E91139-E644-6E4D-9416-BF1E620F95C2}"/>
                </a:ext>
              </a:extLst>
            </p:cNvPr>
            <p:cNvSpPr/>
            <p:nvPr/>
          </p:nvSpPr>
          <p:spPr>
            <a:xfrm flipH="1">
              <a:off x="5097571" y="3382830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E366CA-9C46-E14E-8DB1-0894421EBF86}"/>
                </a:ext>
              </a:extLst>
            </p:cNvPr>
            <p:cNvSpPr/>
            <p:nvPr/>
          </p:nvSpPr>
          <p:spPr>
            <a:xfrm flipH="1">
              <a:off x="5159181" y="3437955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B365B47-F5BB-0844-8948-0102F2CCFEC7}"/>
                </a:ext>
              </a:extLst>
            </p:cNvPr>
            <p:cNvSpPr/>
            <p:nvPr/>
          </p:nvSpPr>
          <p:spPr>
            <a:xfrm flipH="1">
              <a:off x="5107301" y="3502805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F6A43B9-3CD4-AC43-B807-3537A39BF634}"/>
                </a:ext>
              </a:extLst>
            </p:cNvPr>
            <p:cNvSpPr/>
            <p:nvPr/>
          </p:nvSpPr>
          <p:spPr>
            <a:xfrm flipH="1">
              <a:off x="4157232" y="3298530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8E4381-7CDC-264F-BF6C-AD6A822F785B}"/>
                </a:ext>
              </a:extLst>
            </p:cNvPr>
            <p:cNvSpPr/>
            <p:nvPr/>
          </p:nvSpPr>
          <p:spPr>
            <a:xfrm flipH="1">
              <a:off x="4205872" y="3412020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A41502-7726-3D4D-B730-DB65A7CE7346}"/>
                </a:ext>
              </a:extLst>
            </p:cNvPr>
            <p:cNvSpPr/>
            <p:nvPr/>
          </p:nvSpPr>
          <p:spPr>
            <a:xfrm flipH="1">
              <a:off x="4248027" y="3311505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B11CAB9-99D8-EA4D-8361-594424B1B845}"/>
                </a:ext>
              </a:extLst>
            </p:cNvPr>
            <p:cNvSpPr/>
            <p:nvPr/>
          </p:nvSpPr>
          <p:spPr>
            <a:xfrm flipH="1">
              <a:off x="4192907" y="3463905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C70F413-5A69-3D4E-972B-439C1C905F72}"/>
                </a:ext>
              </a:extLst>
            </p:cNvPr>
            <p:cNvSpPr/>
            <p:nvPr/>
          </p:nvSpPr>
          <p:spPr>
            <a:xfrm flipH="1">
              <a:off x="7477609" y="3292054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FDDB0DB-396C-974B-8C89-22360F5B5BA7}"/>
                </a:ext>
              </a:extLst>
            </p:cNvPr>
            <p:cNvSpPr/>
            <p:nvPr/>
          </p:nvSpPr>
          <p:spPr>
            <a:xfrm flipH="1">
              <a:off x="7461399" y="3444454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90655B-3D3D-BD44-9152-6DBEAF15C401}"/>
                </a:ext>
              </a:extLst>
            </p:cNvPr>
            <p:cNvSpPr/>
            <p:nvPr/>
          </p:nvSpPr>
          <p:spPr>
            <a:xfrm flipH="1">
              <a:off x="7438704" y="3544974"/>
              <a:ext cx="77554" cy="7755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 sz="105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C6879D7-0823-CA4C-890D-01E4F4F3BB5A}"/>
                </a:ext>
              </a:extLst>
            </p:cNvPr>
            <p:cNvCxnSpPr>
              <a:cxnSpLocks/>
            </p:cNvCxnSpPr>
            <p:nvPr/>
          </p:nvCxnSpPr>
          <p:spPr>
            <a:xfrm>
              <a:off x="2472884" y="3790273"/>
              <a:ext cx="1125081" cy="31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971E82-D85F-DA41-9DFF-76ED14882090}"/>
                </a:ext>
              </a:extLst>
            </p:cNvPr>
            <p:cNvCxnSpPr>
              <a:cxnSpLocks/>
            </p:cNvCxnSpPr>
            <p:nvPr/>
          </p:nvCxnSpPr>
          <p:spPr>
            <a:xfrm>
              <a:off x="4085133" y="3429982"/>
              <a:ext cx="3521615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84F863-9E6D-A048-9F2D-AAF25708B68C}"/>
                </a:ext>
              </a:extLst>
            </p:cNvPr>
            <p:cNvSpPr txBox="1"/>
            <p:nvPr/>
          </p:nvSpPr>
          <p:spPr>
            <a:xfrm>
              <a:off x="7633203" y="3243871"/>
              <a:ext cx="1642301" cy="691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b="1" dirty="0">
                  <a:solidFill>
                    <a:schemeClr val="accent6">
                      <a:lumMod val="75000"/>
                    </a:schemeClr>
                  </a:solidFill>
                  <a:latin typeface="Avenir Book" panose="02000503020000020003" pitchFamily="2" charset="0"/>
                </a:rPr>
                <a:t>t</a:t>
              </a:r>
              <a:r>
                <a:rPr lang="en-AT" sz="900" b="1" dirty="0">
                  <a:solidFill>
                    <a:schemeClr val="accent6">
                      <a:lumMod val="75000"/>
                    </a:schemeClr>
                  </a:solidFill>
                  <a:latin typeface="Avenir Book" panose="02000503020000020003" pitchFamily="2" charset="0"/>
                </a:rPr>
                <a:t>cn = 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01075C-4746-5541-9D14-773210A31859}"/>
                </a:ext>
              </a:extLst>
            </p:cNvPr>
            <p:cNvSpPr txBox="1"/>
            <p:nvPr/>
          </p:nvSpPr>
          <p:spPr>
            <a:xfrm>
              <a:off x="3557326" y="3610166"/>
              <a:ext cx="1450332" cy="691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b="1" dirty="0">
                  <a:solidFill>
                    <a:srgbClr val="7030A0"/>
                  </a:solidFill>
                  <a:latin typeface="Avenir Book" panose="02000503020000020003" pitchFamily="2" charset="0"/>
                </a:rPr>
                <a:t>t</a:t>
              </a:r>
              <a:r>
                <a:rPr lang="en-AT" sz="900" b="1" dirty="0">
                  <a:solidFill>
                    <a:srgbClr val="7030A0"/>
                  </a:solidFill>
                  <a:latin typeface="Avenir Book" panose="02000503020000020003" pitchFamily="2" charset="0"/>
                </a:rPr>
                <a:t>cn=0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C4BCC0B-603F-2E45-9C77-FC31E8C59934}"/>
                </a:ext>
              </a:extLst>
            </p:cNvPr>
            <p:cNvCxnSpPr/>
            <p:nvPr/>
          </p:nvCxnSpPr>
          <p:spPr>
            <a:xfrm flipV="1">
              <a:off x="2752937" y="3945914"/>
              <a:ext cx="0" cy="418863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50BA7F-A9CB-E540-9662-5CBCCE45D5F9}"/>
                </a:ext>
              </a:extLst>
            </p:cNvPr>
            <p:cNvSpPr txBox="1"/>
            <p:nvPr/>
          </p:nvSpPr>
          <p:spPr>
            <a:xfrm>
              <a:off x="2063035" y="4363847"/>
              <a:ext cx="3336433" cy="967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I</a:t>
              </a:r>
              <a:r>
                <a:rPr lang="en-AT" sz="75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ndividual markers</a:t>
              </a:r>
            </a:p>
            <a:p>
              <a:r>
                <a:rPr lang="en-AT" sz="750" dirty="0">
                  <a:solidFill>
                    <a:schemeClr val="bg2">
                      <a:lumMod val="50000"/>
                    </a:schemeClr>
                  </a:solidFill>
                  <a:latin typeface="Avenir Book" panose="02000503020000020003" pitchFamily="2" charset="0"/>
                </a:rPr>
                <a:t>[Tumor:Normal CnLR]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4DC874-632B-8E46-A2E2-C89C4D28CBA2}"/>
              </a:ext>
            </a:extLst>
          </p:cNvPr>
          <p:cNvCxnSpPr/>
          <p:nvPr/>
        </p:nvCxnSpPr>
        <p:spPr>
          <a:xfrm>
            <a:off x="4190787" y="2541864"/>
            <a:ext cx="0" cy="374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AD11C6-9547-A14C-8C77-4A022AB6849D}"/>
              </a:ext>
            </a:extLst>
          </p:cNvPr>
          <p:cNvCxnSpPr>
            <a:cxnSpLocks/>
          </p:cNvCxnSpPr>
          <p:nvPr/>
        </p:nvCxnSpPr>
        <p:spPr>
          <a:xfrm flipH="1">
            <a:off x="4127667" y="2845247"/>
            <a:ext cx="2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3A43A81-6CE6-0E4C-85DF-03616BD8B6D9}"/>
              </a:ext>
            </a:extLst>
          </p:cNvPr>
          <p:cNvSpPr/>
          <p:nvPr/>
        </p:nvSpPr>
        <p:spPr>
          <a:xfrm flipH="1">
            <a:off x="4354567" y="2652736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0F5250A-CAB6-9444-B09B-94FC6D849937}"/>
              </a:ext>
            </a:extLst>
          </p:cNvPr>
          <p:cNvSpPr/>
          <p:nvPr/>
        </p:nvSpPr>
        <p:spPr>
          <a:xfrm flipH="1">
            <a:off x="4368648" y="2703638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29EA7A0-8216-3B4D-8623-0FC836BD261A}"/>
              </a:ext>
            </a:extLst>
          </p:cNvPr>
          <p:cNvSpPr/>
          <p:nvPr/>
        </p:nvSpPr>
        <p:spPr>
          <a:xfrm flipH="1">
            <a:off x="4398973" y="2690642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528FC33-65DE-8D49-AC88-5B70B9F1D56C}"/>
              </a:ext>
            </a:extLst>
          </p:cNvPr>
          <p:cNvSpPr/>
          <p:nvPr/>
        </p:nvSpPr>
        <p:spPr>
          <a:xfrm flipH="1">
            <a:off x="4394641" y="2649487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6C4E4AF-458C-A649-B55F-E447C78D81CB}"/>
              </a:ext>
            </a:extLst>
          </p:cNvPr>
          <p:cNvSpPr/>
          <p:nvPr/>
        </p:nvSpPr>
        <p:spPr>
          <a:xfrm flipH="1">
            <a:off x="4388143" y="2714469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F691CC-FE8E-3040-B2F2-190C20E6A0B0}"/>
              </a:ext>
            </a:extLst>
          </p:cNvPr>
          <p:cNvSpPr/>
          <p:nvPr/>
        </p:nvSpPr>
        <p:spPr>
          <a:xfrm flipH="1">
            <a:off x="4535271" y="2665054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62B711-ECAD-E644-BF1B-F68D47A62DBE}"/>
              </a:ext>
            </a:extLst>
          </p:cNvPr>
          <p:cNvSpPr/>
          <p:nvPr/>
        </p:nvSpPr>
        <p:spPr>
          <a:xfrm flipH="1">
            <a:off x="4545019" y="2715957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947DC1B-81BB-DD4B-A346-07F520B6C984}"/>
              </a:ext>
            </a:extLst>
          </p:cNvPr>
          <p:cNvSpPr/>
          <p:nvPr/>
        </p:nvSpPr>
        <p:spPr>
          <a:xfrm flipH="1">
            <a:off x="4588340" y="2633647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6E54A20-73BC-CD4F-B322-F1A17753BFB5}"/>
              </a:ext>
            </a:extLst>
          </p:cNvPr>
          <p:cNvSpPr/>
          <p:nvPr/>
        </p:nvSpPr>
        <p:spPr>
          <a:xfrm flipH="1">
            <a:off x="4584008" y="2674802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F18B96-8835-274C-9E1A-B1DE4F8A26D4}"/>
              </a:ext>
            </a:extLst>
          </p:cNvPr>
          <p:cNvSpPr/>
          <p:nvPr/>
        </p:nvSpPr>
        <p:spPr>
          <a:xfrm flipH="1">
            <a:off x="4527691" y="2698629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E41218B-85F4-3C41-8EF8-656FFFBD837F}"/>
              </a:ext>
            </a:extLst>
          </p:cNvPr>
          <p:cNvSpPr/>
          <p:nvPr/>
        </p:nvSpPr>
        <p:spPr>
          <a:xfrm flipH="1">
            <a:off x="4551517" y="2633647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6BD5BCA-52E1-F64F-BC43-AC28E53E4CFB}"/>
              </a:ext>
            </a:extLst>
          </p:cNvPr>
          <p:cNvSpPr/>
          <p:nvPr/>
        </p:nvSpPr>
        <p:spPr>
          <a:xfrm flipH="1">
            <a:off x="4562347" y="2685632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AD8BC8C-8011-5D4D-B1A0-47A5583467D8}"/>
              </a:ext>
            </a:extLst>
          </p:cNvPr>
          <p:cNvSpPr/>
          <p:nvPr/>
        </p:nvSpPr>
        <p:spPr>
          <a:xfrm flipH="1">
            <a:off x="5147194" y="2581894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6AA44C0-AB65-AA4F-B91F-8CF3B35B633B}"/>
              </a:ext>
            </a:extLst>
          </p:cNvPr>
          <p:cNvSpPr/>
          <p:nvPr/>
        </p:nvSpPr>
        <p:spPr>
          <a:xfrm flipH="1">
            <a:off x="5145028" y="2618719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D1AF270-4D49-F04D-96A7-E0871E40528A}"/>
              </a:ext>
            </a:extLst>
          </p:cNvPr>
          <p:cNvSpPr/>
          <p:nvPr/>
        </p:nvSpPr>
        <p:spPr>
          <a:xfrm flipH="1">
            <a:off x="5165607" y="2637131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A1D8745-1FDA-484E-8C44-CCFC3FD46014}"/>
              </a:ext>
            </a:extLst>
          </p:cNvPr>
          <p:cNvSpPr/>
          <p:nvPr/>
        </p:nvSpPr>
        <p:spPr>
          <a:xfrm flipH="1">
            <a:off x="5148278" y="2658791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2A6CCF3-9468-C24C-89B3-48940E3A66A1}"/>
              </a:ext>
            </a:extLst>
          </p:cNvPr>
          <p:cNvSpPr/>
          <p:nvPr/>
        </p:nvSpPr>
        <p:spPr>
          <a:xfrm flipH="1">
            <a:off x="4830944" y="2590561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B32FDC-AB73-E142-BD5D-C77288AEF5DB}"/>
              </a:ext>
            </a:extLst>
          </p:cNvPr>
          <p:cNvSpPr/>
          <p:nvPr/>
        </p:nvSpPr>
        <p:spPr>
          <a:xfrm flipH="1">
            <a:off x="4847191" y="2628468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E6D9E6-D23D-DB4C-AF4D-7A4A34E3FE5D}"/>
              </a:ext>
            </a:extLst>
          </p:cNvPr>
          <p:cNvSpPr/>
          <p:nvPr/>
        </p:nvSpPr>
        <p:spPr>
          <a:xfrm flipH="1">
            <a:off x="4861271" y="2594896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BB2E77D-3082-1F4A-9B80-FE900DE7528B}"/>
              </a:ext>
            </a:extLst>
          </p:cNvPr>
          <p:cNvSpPr/>
          <p:nvPr/>
        </p:nvSpPr>
        <p:spPr>
          <a:xfrm flipH="1">
            <a:off x="4842860" y="2645798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FA6B4AA-3AFC-5745-85EC-8648BCC12EEA}"/>
              </a:ext>
            </a:extLst>
          </p:cNvPr>
          <p:cNvSpPr/>
          <p:nvPr/>
        </p:nvSpPr>
        <p:spPr>
          <a:xfrm flipH="1">
            <a:off x="5939989" y="2412049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09B414D-CA56-EA40-9BC2-1F1F32AE1416}"/>
              </a:ext>
            </a:extLst>
          </p:cNvPr>
          <p:cNvSpPr/>
          <p:nvPr/>
        </p:nvSpPr>
        <p:spPr>
          <a:xfrm flipH="1">
            <a:off x="5934575" y="2462952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4604CCE-7848-6A44-A4C8-9DFB55000E06}"/>
              </a:ext>
            </a:extLst>
          </p:cNvPr>
          <p:cNvSpPr/>
          <p:nvPr/>
        </p:nvSpPr>
        <p:spPr>
          <a:xfrm flipH="1">
            <a:off x="5926995" y="2496526"/>
            <a:ext cx="25904" cy="2590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3DDC7DA-2A4D-2F4F-8D1F-44432BFBE740}"/>
              </a:ext>
            </a:extLst>
          </p:cNvPr>
          <p:cNvCxnSpPr/>
          <p:nvPr/>
        </p:nvCxnSpPr>
        <p:spPr>
          <a:xfrm flipV="1">
            <a:off x="4410018" y="2806795"/>
            <a:ext cx="0" cy="13990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051AAA9-6786-1C47-9EE9-FE2930855581}"/>
              </a:ext>
            </a:extLst>
          </p:cNvPr>
          <p:cNvSpPr txBox="1"/>
          <p:nvPr/>
        </p:nvSpPr>
        <p:spPr>
          <a:xfrm>
            <a:off x="4179583" y="2946388"/>
            <a:ext cx="1114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5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I</a:t>
            </a:r>
            <a:r>
              <a:rPr lang="en-AT" sz="75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ndividual markers</a:t>
            </a:r>
          </a:p>
          <a:p>
            <a:r>
              <a:rPr lang="en-AT" sz="750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[Tumor:Normal CnLR]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A91846-687A-0F42-ABFB-4E785CBB1803}"/>
              </a:ext>
            </a:extLst>
          </p:cNvPr>
          <p:cNvSpPr txBox="1"/>
          <p:nvPr/>
        </p:nvSpPr>
        <p:spPr>
          <a:xfrm>
            <a:off x="1423693" y="2073036"/>
            <a:ext cx="1207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venir Book" panose="02000503020000020003" pitchFamily="2" charset="0"/>
              </a:rPr>
              <a:t>o</a:t>
            </a:r>
            <a:r>
              <a:rPr lang="en-AT" sz="1050" dirty="0">
                <a:latin typeface="Avenir Book" panose="02000503020000020003" pitchFamily="2" charset="0"/>
              </a:rPr>
              <a:t>riginal </a:t>
            </a:r>
            <a:r>
              <a:rPr lang="en-AT" sz="1050" dirty="0"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en-AT" sz="1050" dirty="0">
                <a:latin typeface="Avenir Book" panose="02000503020000020003" pitchFamily="2" charset="0"/>
              </a:rPr>
              <a:t> binary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D00EC73-6BD6-1C43-87FD-AB6BACEB3FAA}"/>
              </a:ext>
            </a:extLst>
          </p:cNvPr>
          <p:cNvSpPr txBox="1"/>
          <p:nvPr/>
        </p:nvSpPr>
        <p:spPr>
          <a:xfrm>
            <a:off x="4577421" y="2076109"/>
            <a:ext cx="1515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venir Book" panose="02000503020000020003" pitchFamily="2" charset="0"/>
              </a:rPr>
              <a:t>m</a:t>
            </a:r>
            <a:r>
              <a:rPr lang="en-AT" sz="1050" dirty="0">
                <a:latin typeface="Avenir Book" panose="02000503020000020003" pitchFamily="2" charset="0"/>
              </a:rPr>
              <a:t>CnLR </a:t>
            </a:r>
            <a:r>
              <a:rPr lang="en-AT" sz="1050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AT" sz="1050" dirty="0">
                <a:latin typeface="Avenir Book" panose="02000503020000020003" pitchFamily="2" charset="0"/>
              </a:rPr>
              <a:t>continiuous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BB7E22A-EDFA-3344-804C-F9A4BF40DCC4}"/>
              </a:ext>
            </a:extLst>
          </p:cNvPr>
          <p:cNvSpPr/>
          <p:nvPr/>
        </p:nvSpPr>
        <p:spPr>
          <a:xfrm>
            <a:off x="4262314" y="2298254"/>
            <a:ext cx="2000249" cy="5823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sz="1050"/>
          </a:p>
        </p:txBody>
      </p:sp>
    </p:spTree>
    <p:extLst>
      <p:ext uri="{BB962C8B-B14F-4D97-AF65-F5344CB8AC3E}">
        <p14:creationId xmlns:p14="http://schemas.microsoft.com/office/powerpoint/2010/main" val="1408341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9652-CDC9-184D-A6A2-4180E599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sz="2400" dirty="0">
                <a:latin typeface="Avenir Book" panose="02000503020000020003" pitchFamily="2" charset="0"/>
              </a:rPr>
              <a:t>The overall agreement rate on Y-chromosome losses between WES and IMPACT is high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40C7-C365-8048-87C3-0301762A6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27" y="4307284"/>
            <a:ext cx="7886700" cy="5623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50" dirty="0">
                <a:latin typeface="Avenir Book" panose="02000503020000020003" pitchFamily="2" charset="0"/>
              </a:rPr>
              <a:t>Y-chromosome c</a:t>
            </a:r>
            <a:r>
              <a:rPr lang="en-AT" sz="1650" dirty="0">
                <a:latin typeface="Avenir Book" panose="02000503020000020003" pitchFamily="2" charset="0"/>
              </a:rPr>
              <a:t>alls of 81.7% (n=238) between WES and IMPACT samples match</a:t>
            </a:r>
          </a:p>
          <a:p>
            <a:pPr marL="0" indent="0">
              <a:buNone/>
            </a:pPr>
            <a:r>
              <a:rPr lang="en-AT" sz="1650" dirty="0">
                <a:latin typeface="Avenir Book" panose="02000503020000020003" pitchFamily="2" charset="0"/>
              </a:rPr>
              <a:t>(</a:t>
            </a:r>
            <a:r>
              <a:rPr lang="en-AT" sz="1650" dirty="0">
                <a:solidFill>
                  <a:srgbClr val="002060"/>
                </a:solidFill>
                <a:latin typeface="Avenir Book" panose="02000503020000020003" pitchFamily="2" charset="0"/>
              </a:rPr>
              <a:t>17.1% loss</a:t>
            </a:r>
            <a:r>
              <a:rPr lang="en-AT" sz="1650" dirty="0">
                <a:latin typeface="Avenir Book" panose="02000503020000020003" pitchFamily="2" charset="0"/>
              </a:rPr>
              <a:t>; 82.9% intact Y-chromosome)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2D291-26D5-9440-AA2F-F0F3695C4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52" r="33654" b="20000"/>
          <a:stretch/>
        </p:blipFill>
        <p:spPr>
          <a:xfrm>
            <a:off x="581115" y="1771317"/>
            <a:ext cx="4180051" cy="2152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7A22D-4A00-954D-8758-EB7AA67DF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20" t="24652" b="20000"/>
          <a:stretch/>
        </p:blipFill>
        <p:spPr>
          <a:xfrm>
            <a:off x="5764430" y="1771317"/>
            <a:ext cx="2040049" cy="2152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CF279-F50C-6649-9661-A479FF5FF2E9}"/>
              </a:ext>
            </a:extLst>
          </p:cNvPr>
          <p:cNvSpPr txBox="1"/>
          <p:nvPr/>
        </p:nvSpPr>
        <p:spPr>
          <a:xfrm>
            <a:off x="2044497" y="1624483"/>
            <a:ext cx="9845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050" dirty="0">
                <a:latin typeface="Avenir Book" panose="02000503020000020003" pitchFamily="2" charset="0"/>
              </a:rPr>
              <a:t>Sanity checks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F8060A-CDD0-8540-BE2F-7EC262843DA2}"/>
              </a:ext>
            </a:extLst>
          </p:cNvPr>
          <p:cNvCxnSpPr/>
          <p:nvPr/>
        </p:nvCxnSpPr>
        <p:spPr>
          <a:xfrm>
            <a:off x="954741" y="1889312"/>
            <a:ext cx="361725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51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D640-E24D-5C4A-98BA-F3F863AA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sz="2400" dirty="0">
                <a:latin typeface="Avenir Book" panose="02000503020000020003" pitchFamily="2" charset="0"/>
              </a:rPr>
              <a:t>Can we rescue the 20% mismatched samples?</a:t>
            </a:r>
            <a:br>
              <a:rPr lang="en-AT" sz="2400" dirty="0">
                <a:latin typeface="Avenir Book" panose="02000503020000020003" pitchFamily="2" charset="0"/>
              </a:rPr>
            </a:br>
            <a:r>
              <a:rPr lang="en-AT" sz="1950" dirty="0">
                <a:latin typeface="Avenir Book" panose="02000503020000020003" pitchFamily="2" charset="0"/>
              </a:rPr>
              <a:t>Gaussian mixture model: dummy example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0A5C4315-438C-2546-AB9F-A9771B6D6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540" y="1977979"/>
            <a:ext cx="2326651" cy="2021849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BEE27B-81AC-2B46-B8D2-5254C57EA8B4}"/>
              </a:ext>
            </a:extLst>
          </p:cNvPr>
          <p:cNvCxnSpPr>
            <a:cxnSpLocks/>
          </p:cNvCxnSpPr>
          <p:nvPr/>
        </p:nvCxnSpPr>
        <p:spPr>
          <a:xfrm>
            <a:off x="1158539" y="1832722"/>
            <a:ext cx="0" cy="2320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CE2AA3-5823-BD41-AB50-FBA44BF4C19C}"/>
              </a:ext>
            </a:extLst>
          </p:cNvPr>
          <p:cNvCxnSpPr>
            <a:cxnSpLocks/>
          </p:cNvCxnSpPr>
          <p:nvPr/>
        </p:nvCxnSpPr>
        <p:spPr>
          <a:xfrm flipH="1">
            <a:off x="1014132" y="3999827"/>
            <a:ext cx="2676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D266EA-69AB-774E-BC8C-1122CF48D217}"/>
              </a:ext>
            </a:extLst>
          </p:cNvPr>
          <p:cNvSpPr txBox="1"/>
          <p:nvPr/>
        </p:nvSpPr>
        <p:spPr>
          <a:xfrm>
            <a:off x="2150271" y="4109699"/>
            <a:ext cx="402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050" dirty="0"/>
              <a:t>cnlr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0C6D3-0040-1E47-A35B-A171DB99AA8B}"/>
              </a:ext>
            </a:extLst>
          </p:cNvPr>
          <p:cNvSpPr txBox="1"/>
          <p:nvPr/>
        </p:nvSpPr>
        <p:spPr>
          <a:xfrm>
            <a:off x="4572001" y="2670270"/>
            <a:ext cx="201048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venir Book" panose="02000503020000020003" pitchFamily="2" charset="0"/>
              </a:rPr>
              <a:t>Two distinct clusters</a:t>
            </a:r>
          </a:p>
          <a:p>
            <a:r>
              <a:rPr lang="en-GB" sz="1050" dirty="0">
                <a:latin typeface="Avenir Book" panose="02000503020000020003" pitchFamily="2" charset="0"/>
              </a:rPr>
              <a:t>~60% input within </a:t>
            </a:r>
            <a:r>
              <a:rPr lang="en-GB" sz="105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blue</a:t>
            </a:r>
            <a:r>
              <a:rPr lang="en-GB" sz="1050" dirty="0">
                <a:latin typeface="Avenir Book" panose="02000503020000020003" pitchFamily="2" charset="0"/>
              </a:rPr>
              <a:t> cluster</a:t>
            </a:r>
          </a:p>
          <a:p>
            <a:r>
              <a:rPr lang="en-GB" sz="1050" dirty="0">
                <a:latin typeface="Avenir Book" panose="02000503020000020003" pitchFamily="2" charset="0"/>
              </a:rPr>
              <a:t>~40% input within </a:t>
            </a:r>
            <a:r>
              <a:rPr lang="en-GB" sz="1050" dirty="0">
                <a:solidFill>
                  <a:srgbClr val="C00000"/>
                </a:solidFill>
                <a:latin typeface="Avenir Book" panose="02000503020000020003" pitchFamily="2" charset="0"/>
              </a:rPr>
              <a:t>red</a:t>
            </a:r>
            <a:r>
              <a:rPr lang="en-GB" sz="1050" dirty="0">
                <a:latin typeface="Avenir Book" panose="02000503020000020003" pitchFamily="2" charset="0"/>
              </a:rPr>
              <a:t> cluster</a:t>
            </a:r>
            <a:endParaRPr lang="en-AT" sz="1050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50F458-6298-C04F-A45B-973BA81979B7}"/>
              </a:ext>
            </a:extLst>
          </p:cNvPr>
          <p:cNvSpPr txBox="1"/>
          <p:nvPr/>
        </p:nvSpPr>
        <p:spPr>
          <a:xfrm rot="16200000">
            <a:off x="641503" y="2789317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05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4006873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E3F9-4763-1A46-9B51-5B372BCB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2400" dirty="0">
                <a:latin typeface="Avenir Book" panose="02000503020000020003" pitchFamily="2" charset="0"/>
              </a:rPr>
              <a:t>Let’s look into one mismatched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FA56C1-00EF-2D4F-8863-411F3E3EC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067" t="3357" r="21958"/>
          <a:stretch/>
        </p:blipFill>
        <p:spPr>
          <a:xfrm>
            <a:off x="363179" y="2413662"/>
            <a:ext cx="1430903" cy="1497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0825E-FBC7-8949-86B2-5D1B1467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999" y="1559859"/>
            <a:ext cx="2427799" cy="1497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200FEA-24CB-8740-9443-BAD09E815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998" y="3162514"/>
            <a:ext cx="2427799" cy="149770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EB0116-4C3D-A34D-AD10-618F85AB4BD4}"/>
              </a:ext>
            </a:extLst>
          </p:cNvPr>
          <p:cNvSpPr txBox="1">
            <a:spLocks/>
          </p:cNvSpPr>
          <p:nvPr/>
        </p:nvSpPr>
        <p:spPr>
          <a:xfrm>
            <a:off x="4893797" y="1765453"/>
            <a:ext cx="1287967" cy="108651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1500" b="1" dirty="0">
                <a:latin typeface="Avenir Book" panose="02000503020000020003" pitchFamily="2" charset="0"/>
              </a:rPr>
              <a:t>IMPACT</a:t>
            </a:r>
          </a:p>
          <a:p>
            <a:r>
              <a:rPr lang="en-AT" sz="1200" dirty="0"/>
              <a:t>mCnLR = 0.10</a:t>
            </a:r>
          </a:p>
          <a:p>
            <a:r>
              <a:rPr lang="en-AT" sz="1200" dirty="0"/>
              <a:t>[94%] markers</a:t>
            </a:r>
          </a:p>
          <a:p>
            <a:r>
              <a:rPr lang="en-GB" sz="1200" dirty="0"/>
              <a:t>N</a:t>
            </a:r>
            <a:r>
              <a:rPr lang="en-AT" sz="1200" dirty="0"/>
              <a:t>o loss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C0AB4C-FE7B-C746-9A9B-9C1D136B2400}"/>
              </a:ext>
            </a:extLst>
          </p:cNvPr>
          <p:cNvSpPr txBox="1">
            <a:spLocks/>
          </p:cNvSpPr>
          <p:nvPr/>
        </p:nvSpPr>
        <p:spPr>
          <a:xfrm>
            <a:off x="4893797" y="3349404"/>
            <a:ext cx="1333019" cy="1086515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1500" b="1" dirty="0">
                <a:latin typeface="Avenir Book" panose="02000503020000020003" pitchFamily="2" charset="0"/>
              </a:rPr>
              <a:t>WES</a:t>
            </a:r>
          </a:p>
          <a:p>
            <a:r>
              <a:rPr lang="en-AT" sz="1200" dirty="0"/>
              <a:t>mCnLR = -0.17</a:t>
            </a:r>
          </a:p>
          <a:p>
            <a:r>
              <a:rPr lang="en-AT" sz="1200" dirty="0"/>
              <a:t>[88%] markers</a:t>
            </a:r>
          </a:p>
          <a:p>
            <a:r>
              <a:rPr lang="en-GB" sz="1200" dirty="0"/>
              <a:t>N</a:t>
            </a:r>
            <a:r>
              <a:rPr lang="en-AT" sz="1200" dirty="0"/>
              <a:t>o loss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7BEA0B-A850-DC4A-BC3F-C36F537A4688}"/>
              </a:ext>
            </a:extLst>
          </p:cNvPr>
          <p:cNvSpPr txBox="1">
            <a:spLocks/>
          </p:cNvSpPr>
          <p:nvPr/>
        </p:nvSpPr>
        <p:spPr>
          <a:xfrm>
            <a:off x="461834" y="4907147"/>
            <a:ext cx="2953720" cy="45516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1200" dirty="0">
                <a:latin typeface="Avenir Book" panose="02000503020000020003" pitchFamily="2" charset="0"/>
              </a:rPr>
              <a:t>*widely supported in literature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646277-F97B-DA47-A0AA-494B4557E11E}"/>
              </a:ext>
            </a:extLst>
          </p:cNvPr>
          <p:cNvCxnSpPr/>
          <p:nvPr/>
        </p:nvCxnSpPr>
        <p:spPr>
          <a:xfrm>
            <a:off x="1429805" y="2937087"/>
            <a:ext cx="9376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71AA5C6-14F3-6446-9337-2FA1CA89E578}"/>
              </a:ext>
            </a:extLst>
          </p:cNvPr>
          <p:cNvSpPr/>
          <p:nvPr/>
        </p:nvSpPr>
        <p:spPr>
          <a:xfrm>
            <a:off x="7122980" y="1441434"/>
            <a:ext cx="1531179" cy="654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1050" dirty="0">
                <a:solidFill>
                  <a:schemeClr val="tx1"/>
                </a:solidFill>
              </a:rPr>
              <a:t>GMM</a:t>
            </a:r>
          </a:p>
          <a:p>
            <a:pPr algn="ctr"/>
            <a:r>
              <a:rPr lang="en-AT" sz="1050" dirty="0">
                <a:solidFill>
                  <a:schemeClr val="tx1"/>
                </a:solidFill>
              </a:rPr>
              <a:t>(two components)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BD24EE-FB3C-0A49-8853-BCBED6648470}"/>
              </a:ext>
            </a:extLst>
          </p:cNvPr>
          <p:cNvSpPr/>
          <p:nvPr/>
        </p:nvSpPr>
        <p:spPr>
          <a:xfrm>
            <a:off x="7122980" y="2214458"/>
            <a:ext cx="1531179" cy="654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1050" dirty="0">
                <a:solidFill>
                  <a:schemeClr val="tx1"/>
                </a:solidFill>
              </a:rPr>
              <a:t>&gt;75% input fall within one cluster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0102A8-6B5A-4740-97E8-717F1E75F2F2}"/>
              </a:ext>
            </a:extLst>
          </p:cNvPr>
          <p:cNvSpPr/>
          <p:nvPr/>
        </p:nvSpPr>
        <p:spPr>
          <a:xfrm>
            <a:off x="7122980" y="2989282"/>
            <a:ext cx="1531179" cy="654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</a:t>
            </a:r>
            <a:r>
              <a:rPr lang="en-AT" sz="1050" dirty="0">
                <a:solidFill>
                  <a:schemeClr val="tx1"/>
                </a:solidFill>
              </a:rPr>
              <a:t>etermine max of respecitve cluster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F29652-1DE0-ED4D-9952-9EC8B7BC9010}"/>
              </a:ext>
            </a:extLst>
          </p:cNvPr>
          <p:cNvSpPr/>
          <p:nvPr/>
        </p:nvSpPr>
        <p:spPr>
          <a:xfrm>
            <a:off x="7122980" y="3831904"/>
            <a:ext cx="1531179" cy="654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&lt; abs(0.2*) = loss</a:t>
            </a:r>
            <a:endParaRPr lang="en-AT" sz="1050" dirty="0">
              <a:solidFill>
                <a:schemeClr val="tx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B3BC9DB-3F4A-474D-B9B2-2A1C7D36E371}"/>
              </a:ext>
            </a:extLst>
          </p:cNvPr>
          <p:cNvSpPr txBox="1">
            <a:spLocks/>
          </p:cNvSpPr>
          <p:nvPr/>
        </p:nvSpPr>
        <p:spPr>
          <a:xfrm>
            <a:off x="7002080" y="1134286"/>
            <a:ext cx="1165799" cy="45516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T" sz="1200" b="1" dirty="0">
                <a:latin typeface="Avenir Book" panose="02000503020000020003" pitchFamily="2" charset="0"/>
              </a:rPr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355522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B92A-85E8-0843-98AA-95279FCC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Another mismatch example</a:t>
            </a:r>
            <a:r>
              <a:rPr lang="en-AT" sz="2400" dirty="0">
                <a:latin typeface="Avenir Book" panose="02000503020000020003" pitchFamily="2" charset="0"/>
              </a:rPr>
              <a:t> (focal change?)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937732-EDEA-0942-8AAA-3ED1662B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60" y="1268017"/>
            <a:ext cx="2885555" cy="1780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CE3F3-CBEC-484A-B81D-155F81374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60" y="3099817"/>
            <a:ext cx="2885557" cy="178009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280529C-0848-D745-AE44-E8C1695C8B11}"/>
              </a:ext>
            </a:extLst>
          </p:cNvPr>
          <p:cNvSpPr txBox="1">
            <a:spLocks/>
          </p:cNvSpPr>
          <p:nvPr/>
        </p:nvSpPr>
        <p:spPr>
          <a:xfrm>
            <a:off x="6686788" y="4836808"/>
            <a:ext cx="2206632" cy="3066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Avenir Book" panose="02000503020000020003" pitchFamily="2" charset="0"/>
              </a:rPr>
              <a:t>A</a:t>
            </a:r>
            <a:r>
              <a:rPr lang="en-AT" sz="1200" dirty="0">
                <a:latin typeface="Avenir Book" panose="02000503020000020003" pitchFamily="2" charset="0"/>
              </a:rPr>
              <a:t>mbiguous: will be excluded</a:t>
            </a:r>
          </a:p>
        </p:txBody>
      </p:sp>
    </p:spTree>
    <p:extLst>
      <p:ext uri="{BB962C8B-B14F-4D97-AF65-F5344CB8AC3E}">
        <p14:creationId xmlns:p14="http://schemas.microsoft.com/office/powerpoint/2010/main" val="189171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6BCDD1-0E9D-F74A-8FED-73C70D117BEC}"/>
              </a:ext>
            </a:extLst>
          </p:cNvPr>
          <p:cNvSpPr/>
          <p:nvPr/>
        </p:nvSpPr>
        <p:spPr>
          <a:xfrm>
            <a:off x="3425487" y="365463"/>
            <a:ext cx="1244600" cy="598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  <a:latin typeface="Avenir Book" panose="02000503020000020003" pitchFamily="2" charset="0"/>
              </a:rPr>
              <a:t>n</a:t>
            </a:r>
            <a:r>
              <a:rPr lang="en-AT" sz="1050" dirty="0">
                <a:solidFill>
                  <a:schemeClr val="tx1"/>
                </a:solidFill>
                <a:latin typeface="Avenir Book" panose="02000503020000020003" pitchFamily="2" charset="0"/>
              </a:rPr>
              <a:t>=238 </a:t>
            </a:r>
          </a:p>
          <a:p>
            <a:pPr algn="ctr"/>
            <a:r>
              <a:rPr lang="en-AT" sz="1050" dirty="0">
                <a:solidFill>
                  <a:schemeClr val="tx1"/>
                </a:solidFill>
                <a:latin typeface="Avenir Book" panose="02000503020000020003" pitchFamily="2" charset="0"/>
              </a:rPr>
              <a:t>PRAD samples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21033F-E982-704A-A072-6A87FADCF7D6}"/>
              </a:ext>
            </a:extLst>
          </p:cNvPr>
          <p:cNvSpPr/>
          <p:nvPr/>
        </p:nvSpPr>
        <p:spPr>
          <a:xfrm>
            <a:off x="3425487" y="1170010"/>
            <a:ext cx="1244600" cy="598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  <a:latin typeface="Avenir Book" panose="02000503020000020003" pitchFamily="2" charset="0"/>
              </a:rPr>
              <a:t>n</a:t>
            </a:r>
            <a:r>
              <a:rPr lang="en-AT" sz="1050" dirty="0">
                <a:solidFill>
                  <a:schemeClr val="tx1"/>
                </a:solidFill>
                <a:latin typeface="Avenir Book" panose="02000503020000020003" pitchFamily="2" charset="0"/>
              </a:rPr>
              <a:t>=186</a:t>
            </a:r>
          </a:p>
          <a:p>
            <a:pPr algn="ctr"/>
            <a:r>
              <a:rPr lang="en-AT" sz="1050" dirty="0">
                <a:solidFill>
                  <a:schemeClr val="tx1"/>
                </a:solidFill>
                <a:latin typeface="Avenir Book" panose="02000503020000020003" pitchFamily="2" charset="0"/>
              </a:rPr>
              <a:t>QC=TRUE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2DFE6C-47BC-504B-ADB0-0FAC61BFC88D}"/>
              </a:ext>
            </a:extLst>
          </p:cNvPr>
          <p:cNvSpPr/>
          <p:nvPr/>
        </p:nvSpPr>
        <p:spPr>
          <a:xfrm>
            <a:off x="4705105" y="958010"/>
            <a:ext cx="550181" cy="214842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  <a:latin typeface="Avenir Book" panose="02000503020000020003" pitchFamily="2" charset="0"/>
              </a:rPr>
              <a:t>FacetsY</a:t>
            </a:r>
            <a:endParaRPr lang="en-AT" sz="9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B457ED-ED24-874A-8E52-97E0D90408CA}"/>
              </a:ext>
            </a:extLst>
          </p:cNvPr>
          <p:cNvSpPr/>
          <p:nvPr/>
        </p:nvSpPr>
        <p:spPr>
          <a:xfrm>
            <a:off x="2587528" y="1980563"/>
            <a:ext cx="1244600" cy="598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  <a:latin typeface="Avenir Book" panose="02000503020000020003" pitchFamily="2" charset="0"/>
              </a:rPr>
              <a:t>n</a:t>
            </a:r>
            <a:r>
              <a:rPr lang="en-AT" sz="1050" dirty="0">
                <a:solidFill>
                  <a:schemeClr val="tx1"/>
                </a:solidFill>
                <a:latin typeface="Avenir Book" panose="02000503020000020003" pitchFamily="2" charset="0"/>
              </a:rPr>
              <a:t>=152</a:t>
            </a:r>
          </a:p>
          <a:p>
            <a:pPr algn="ctr"/>
            <a:r>
              <a:rPr lang="en-AT" sz="1050" dirty="0">
                <a:solidFill>
                  <a:schemeClr val="tx1"/>
                </a:solidFill>
                <a:latin typeface="Avenir Book" panose="02000503020000020003" pitchFamily="2" charset="0"/>
              </a:rPr>
              <a:t>match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EE264D-4C6B-5C41-9419-9393E7574F52}"/>
              </a:ext>
            </a:extLst>
          </p:cNvPr>
          <p:cNvSpPr/>
          <p:nvPr/>
        </p:nvSpPr>
        <p:spPr>
          <a:xfrm>
            <a:off x="4264595" y="1975177"/>
            <a:ext cx="1244600" cy="598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  <a:latin typeface="Avenir Book" panose="02000503020000020003" pitchFamily="2" charset="0"/>
              </a:rPr>
              <a:t>n</a:t>
            </a:r>
            <a:r>
              <a:rPr lang="en-AT" sz="1050" dirty="0">
                <a:solidFill>
                  <a:schemeClr val="tx1"/>
                </a:solidFill>
                <a:latin typeface="Avenir Book" panose="02000503020000020003" pitchFamily="2" charset="0"/>
              </a:rPr>
              <a:t>=34</a:t>
            </a:r>
          </a:p>
          <a:p>
            <a:pPr algn="ctr"/>
            <a:r>
              <a:rPr lang="en-AT" sz="1050" dirty="0">
                <a:solidFill>
                  <a:schemeClr val="tx1"/>
                </a:solidFill>
                <a:latin typeface="Avenir Book" panose="02000503020000020003" pitchFamily="2" charset="0"/>
              </a:rPr>
              <a:t>mismatch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3C1124-0022-CA4B-9BA0-3541C01CA94D}"/>
              </a:ext>
            </a:extLst>
          </p:cNvPr>
          <p:cNvSpPr/>
          <p:nvPr/>
        </p:nvSpPr>
        <p:spPr>
          <a:xfrm>
            <a:off x="2547839" y="2800437"/>
            <a:ext cx="661989" cy="598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  <a:latin typeface="Avenir Book" panose="02000503020000020003" pitchFamily="2" charset="0"/>
              </a:rPr>
              <a:t>n</a:t>
            </a:r>
            <a:r>
              <a:rPr lang="en-AT" sz="1050" dirty="0">
                <a:solidFill>
                  <a:schemeClr val="tx1"/>
                </a:solidFill>
                <a:latin typeface="Avenir Book" panose="02000503020000020003" pitchFamily="2" charset="0"/>
              </a:rPr>
              <a:t>=126</a:t>
            </a:r>
          </a:p>
          <a:p>
            <a:pPr algn="ctr"/>
            <a:r>
              <a:rPr lang="en-AT" sz="1050" dirty="0">
                <a:solidFill>
                  <a:schemeClr val="tx1"/>
                </a:solidFill>
                <a:latin typeface="Avenir Book" panose="02000503020000020003" pitchFamily="2" charset="0"/>
              </a:rPr>
              <a:t>intact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34AAFE-C9DE-4245-AD13-B01399A26D69}"/>
              </a:ext>
            </a:extLst>
          </p:cNvPr>
          <p:cNvSpPr/>
          <p:nvPr/>
        </p:nvSpPr>
        <p:spPr>
          <a:xfrm>
            <a:off x="3210503" y="2800437"/>
            <a:ext cx="661989" cy="598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n=26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loss</a:t>
            </a:r>
            <a:endParaRPr lang="en-AT" sz="105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B2B76F-68EE-3A42-86BE-9C45ADF18A3C}"/>
              </a:ext>
            </a:extLst>
          </p:cNvPr>
          <p:cNvSpPr/>
          <p:nvPr/>
        </p:nvSpPr>
        <p:spPr>
          <a:xfrm>
            <a:off x="4000838" y="2802145"/>
            <a:ext cx="661989" cy="598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n=13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intact</a:t>
            </a:r>
            <a:endParaRPr lang="en-AT" sz="105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24939-526F-8646-9E64-BEDE77648EA8}"/>
              </a:ext>
            </a:extLst>
          </p:cNvPr>
          <p:cNvSpPr/>
          <p:nvPr/>
        </p:nvSpPr>
        <p:spPr>
          <a:xfrm>
            <a:off x="4662827" y="2802145"/>
            <a:ext cx="661989" cy="598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n=10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loss</a:t>
            </a:r>
            <a:endParaRPr lang="en-AT" sz="105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99AB22-D1ED-324E-98FE-1FB7C3D86475}"/>
              </a:ext>
            </a:extLst>
          </p:cNvPr>
          <p:cNvSpPr/>
          <p:nvPr/>
        </p:nvSpPr>
        <p:spPr>
          <a:xfrm>
            <a:off x="5324815" y="2802144"/>
            <a:ext cx="815291" cy="5982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n=10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ambiguous</a:t>
            </a:r>
            <a:endParaRPr lang="en-AT" sz="105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9B3A7C-B5DF-B54D-985A-C8FD3D71FCF3}"/>
              </a:ext>
            </a:extLst>
          </p:cNvPr>
          <p:cNvSpPr/>
          <p:nvPr/>
        </p:nvSpPr>
        <p:spPr>
          <a:xfrm>
            <a:off x="5542720" y="2554502"/>
            <a:ext cx="495527" cy="214842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GMM</a:t>
            </a:r>
            <a:endParaRPr lang="en-AT" sz="9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77328-3D0F-574D-B7FE-949B9003336A}"/>
              </a:ext>
            </a:extLst>
          </p:cNvPr>
          <p:cNvSpPr txBox="1"/>
          <p:nvPr/>
        </p:nvSpPr>
        <p:spPr>
          <a:xfrm>
            <a:off x="780602" y="4218525"/>
            <a:ext cx="60163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050" dirty="0">
                <a:latin typeface="Avenir Book" panose="02000503020000020003" pitchFamily="2" charset="0"/>
              </a:rPr>
              <a:t>19.4% Y-chromosome loss in prostate cancer cohort (where both WES and IMPACT are available)</a:t>
            </a:r>
          </a:p>
          <a:p>
            <a:endParaRPr lang="en-AT" sz="1050" dirty="0">
              <a:latin typeface="Avenir Book" panose="02000503020000020003" pitchFamily="2" charset="0"/>
            </a:endParaRPr>
          </a:p>
          <a:p>
            <a:r>
              <a:rPr lang="en-AT" sz="1050" dirty="0">
                <a:latin typeface="Avenir Book" panose="02000503020000020003" pitchFamily="2" charset="0"/>
              </a:rPr>
              <a:t>5.7% Y-chromosome loss in TCGA-PRAD cohort (Cell, 2015)</a:t>
            </a:r>
          </a:p>
          <a:p>
            <a:endParaRPr lang="en-AT" sz="1050" dirty="0">
              <a:latin typeface="Avenir Book" panose="02000503020000020003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85CCB79-A172-EF47-8CCA-98DEE762C51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047787" y="955169"/>
            <a:ext cx="0" cy="214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637D3E-5B49-7B4C-B68E-E0D5227BE2DD}"/>
              </a:ext>
            </a:extLst>
          </p:cNvPr>
          <p:cNvCxnSpPr>
            <a:cxnSpLocks/>
          </p:cNvCxnSpPr>
          <p:nvPr/>
        </p:nvCxnSpPr>
        <p:spPr>
          <a:xfrm>
            <a:off x="4046969" y="1765722"/>
            <a:ext cx="0" cy="214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2142EC-CF66-A64A-8039-CE915823DAAD}"/>
              </a:ext>
            </a:extLst>
          </p:cNvPr>
          <p:cNvCxnSpPr>
            <a:cxnSpLocks/>
          </p:cNvCxnSpPr>
          <p:nvPr/>
        </p:nvCxnSpPr>
        <p:spPr>
          <a:xfrm rot="5400000">
            <a:off x="3941644" y="1873216"/>
            <a:ext cx="0" cy="214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524E40-2736-0440-A402-65BA09573087}"/>
              </a:ext>
            </a:extLst>
          </p:cNvPr>
          <p:cNvCxnSpPr>
            <a:cxnSpLocks/>
          </p:cNvCxnSpPr>
          <p:nvPr/>
        </p:nvCxnSpPr>
        <p:spPr>
          <a:xfrm rot="5400000">
            <a:off x="4155782" y="1874798"/>
            <a:ext cx="0" cy="214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6A48DA0-0094-434A-B942-5F48649E0DF5}"/>
              </a:ext>
            </a:extLst>
          </p:cNvPr>
          <p:cNvCxnSpPr>
            <a:cxnSpLocks/>
          </p:cNvCxnSpPr>
          <p:nvPr/>
        </p:nvCxnSpPr>
        <p:spPr>
          <a:xfrm>
            <a:off x="3210503" y="2581410"/>
            <a:ext cx="0" cy="214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9C5395-FAD5-B346-B7E4-A22659BD662D}"/>
              </a:ext>
            </a:extLst>
          </p:cNvPr>
          <p:cNvCxnSpPr>
            <a:cxnSpLocks/>
          </p:cNvCxnSpPr>
          <p:nvPr/>
        </p:nvCxnSpPr>
        <p:spPr>
          <a:xfrm>
            <a:off x="4903657" y="2575131"/>
            <a:ext cx="0" cy="214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80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CC47-0A04-FC46-866A-A600050A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sz="2400" dirty="0">
                <a:latin typeface="Avenir Book" panose="02000503020000020003" pitchFamily="2" charset="0"/>
              </a:rPr>
              <a:t>Genomic correlates; is the Y-chromosome loss a unique event?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DA0C93-13D0-0C42-818C-F96B35CD4545}"/>
              </a:ext>
            </a:extLst>
          </p:cNvPr>
          <p:cNvGrpSpPr>
            <a:grpSpLocks noChangeAspect="1"/>
          </p:cNvGrpSpPr>
          <p:nvPr/>
        </p:nvGrpSpPr>
        <p:grpSpPr>
          <a:xfrm>
            <a:off x="617108" y="1827204"/>
            <a:ext cx="4061544" cy="2284505"/>
            <a:chOff x="1134392" y="2102242"/>
            <a:chExt cx="7773231" cy="4372225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0FB01CA-7AE6-104D-810C-A182D10AA6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386"/>
            <a:stretch/>
          </p:blipFill>
          <p:spPr>
            <a:xfrm>
              <a:off x="1707623" y="2102242"/>
              <a:ext cx="7199422" cy="3165491"/>
            </a:xfrm>
            <a:prstGeom prst="rect">
              <a:avLst/>
            </a:prstGeom>
          </p:spPr>
        </p:pic>
        <p:pic>
          <p:nvPicPr>
            <p:cNvPr id="6" name="Picture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D466D8B-9711-CF47-9BE9-61F2629CD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4734"/>
            <a:stretch/>
          </p:blipFill>
          <p:spPr>
            <a:xfrm>
              <a:off x="1708201" y="5402559"/>
              <a:ext cx="7199422" cy="10719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D57F80-B74E-F84A-9EB3-563D24AFDB1B}"/>
                </a:ext>
              </a:extLst>
            </p:cNvPr>
            <p:cNvSpPr txBox="1"/>
            <p:nvPr/>
          </p:nvSpPr>
          <p:spPr>
            <a:xfrm rot="16200000">
              <a:off x="-173155" y="3628439"/>
              <a:ext cx="3145237" cy="530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200" dirty="0">
                  <a:latin typeface="Avenir Book" panose="02000503020000020003" pitchFamily="2" charset="0"/>
                </a:rPr>
                <a:t>Y-chromosome intact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E1B28D-CFC4-3948-9A2E-6F689F04A285}"/>
                </a:ext>
              </a:extLst>
            </p:cNvPr>
            <p:cNvSpPr txBox="1"/>
            <p:nvPr/>
          </p:nvSpPr>
          <p:spPr>
            <a:xfrm rot="16200000">
              <a:off x="974247" y="5673443"/>
              <a:ext cx="850428" cy="530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T" sz="1200" dirty="0">
                  <a:latin typeface="Avenir Book" panose="02000503020000020003" pitchFamily="2" charset="0"/>
                </a:rPr>
                <a:t>loss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14BD736-F900-7E4F-A943-E03F0A24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9" y="1827204"/>
            <a:ext cx="3740321" cy="23073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0EB11A-16FA-BB43-BAA0-2FBE324FE4DE}"/>
              </a:ext>
            </a:extLst>
          </p:cNvPr>
          <p:cNvSpPr txBox="1"/>
          <p:nvPr/>
        </p:nvSpPr>
        <p:spPr>
          <a:xfrm>
            <a:off x="3548270" y="4629150"/>
            <a:ext cx="49536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050" dirty="0"/>
              <a:t>There is no clear association yet with Y-chromosome loss (due to sample size?)</a:t>
            </a:r>
          </a:p>
          <a:p>
            <a:r>
              <a:rPr lang="en-GB" sz="1050" dirty="0"/>
              <a:t>O</a:t>
            </a:r>
            <a:r>
              <a:rPr lang="en-AT" sz="1050" dirty="0"/>
              <a:t>r a unique event?</a:t>
            </a:r>
          </a:p>
        </p:txBody>
      </p:sp>
    </p:spTree>
    <p:extLst>
      <p:ext uri="{BB962C8B-B14F-4D97-AF65-F5344CB8AC3E}">
        <p14:creationId xmlns:p14="http://schemas.microsoft.com/office/powerpoint/2010/main" val="289511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B09BE-BAB3-3342-B935-952E9C316EB5}"/>
              </a:ext>
            </a:extLst>
          </p:cNvPr>
          <p:cNvSpPr txBox="1"/>
          <p:nvPr/>
        </p:nvSpPr>
        <p:spPr>
          <a:xfrm>
            <a:off x="179614" y="155121"/>
            <a:ext cx="867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Y chromosome in cancer : Landscape so far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D5990-774F-8A4A-9B4A-A199B98C0BFD}"/>
              </a:ext>
            </a:extLst>
          </p:cNvPr>
          <p:cNvSpPr txBox="1"/>
          <p:nvPr/>
        </p:nvSpPr>
        <p:spPr>
          <a:xfrm>
            <a:off x="179614" y="579664"/>
            <a:ext cx="867047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Earlier studies have reported that genetic variation in chromosome Y (</a:t>
            </a:r>
            <a:r>
              <a:rPr lang="en-US" dirty="0" err="1">
                <a:solidFill>
                  <a:schemeClr val="tx1"/>
                </a:solidFill>
              </a:rPr>
              <a:t>ChrY</a:t>
            </a:r>
            <a:r>
              <a:rPr lang="en-US" dirty="0">
                <a:solidFill>
                  <a:schemeClr val="tx1"/>
                </a:solidFill>
              </a:rPr>
              <a:t>) regulates susceptibility to infectious diseases. Recently, using genotype-array-intensity data and sequence reads from 85,542 men identified 19 genomic loci associated with </a:t>
            </a:r>
            <a:r>
              <a:rPr lang="en-US" dirty="0" err="1">
                <a:solidFill>
                  <a:schemeClr val="tx1"/>
                </a:solidFill>
              </a:rPr>
              <a:t>mLOY</a:t>
            </a:r>
            <a:r>
              <a:rPr lang="en-US" dirty="0">
                <a:solidFill>
                  <a:schemeClr val="tx1"/>
                </a:solidFill>
              </a:rPr>
              <a:t> (mosaic loss of Y), including regions involved in DNA synthesis, DNA damage response, mitosis, and apoptosis, thus linking </a:t>
            </a:r>
            <a:r>
              <a:rPr lang="en-US" dirty="0" err="1">
                <a:solidFill>
                  <a:schemeClr val="tx1"/>
                </a:solidFill>
              </a:rPr>
              <a:t>mLOY</a:t>
            </a:r>
            <a:r>
              <a:rPr lang="en-US" dirty="0">
                <a:solidFill>
                  <a:schemeClr val="tx1"/>
                </a:solidFill>
              </a:rPr>
              <a:t> with cancer susceptibility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Loss of  Y chromosome in hematopoietic cells is a positive indicator of cancer in older males</a:t>
            </a:r>
          </a:p>
          <a:p>
            <a:pPr marL="171450" indent="-171450"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KDM5D is a histone demethylase located on </a:t>
            </a:r>
            <a:r>
              <a:rPr lang="en-US" dirty="0" err="1">
                <a:solidFill>
                  <a:schemeClr val="tx1"/>
                </a:solidFill>
              </a:rPr>
              <a:t>ChrY</a:t>
            </a:r>
            <a:r>
              <a:rPr lang="en-US" dirty="0">
                <a:solidFill>
                  <a:schemeClr val="tx1"/>
                </a:solidFill>
              </a:rPr>
              <a:t> is shown to be associated with 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                        aggressive features and poorer prognosis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                        docetaxel resistance.</a:t>
            </a:r>
          </a:p>
          <a:p>
            <a:r>
              <a:rPr lang="en-US" dirty="0"/>
              <a:t>                                      </a:t>
            </a:r>
          </a:p>
          <a:p>
            <a:pPr marL="285750" indent="-285750">
              <a:buFontTx/>
              <a:buChar char="-"/>
            </a:pPr>
            <a:endParaRPr lang="en-US" sz="1200" dirty="0"/>
          </a:p>
          <a:p>
            <a:pPr marL="285750" indent="-285750">
              <a:buFontTx/>
              <a:buChar char="-"/>
            </a:pPr>
            <a:endParaRPr lang="en-US" sz="1200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70512B-D715-884C-93D3-287C76CCD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33" r="35956" b="24834"/>
          <a:stretch/>
        </p:blipFill>
        <p:spPr>
          <a:xfrm>
            <a:off x="1894849" y="3320144"/>
            <a:ext cx="5849513" cy="14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1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t="59394"/>
          <a:stretch/>
        </p:blipFill>
        <p:spPr>
          <a:xfrm>
            <a:off x="843787" y="2956789"/>
            <a:ext cx="8020799" cy="64871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6000" y="972000"/>
            <a:ext cx="226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Y loss in WES samples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-510150" y="2038800"/>
            <a:ext cx="226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</a:rPr>
              <a:t>Clinical </a:t>
            </a:r>
            <a:endParaRPr dirty="0">
              <a:solidFill>
                <a:srgbClr val="0B53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</a:rPr>
              <a:t>Characteristics</a:t>
            </a:r>
            <a:endParaRPr dirty="0">
              <a:solidFill>
                <a:srgbClr val="0B5394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-286613" y="3983928"/>
            <a:ext cx="226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</a:rPr>
              <a:t>Genomic</a:t>
            </a:r>
            <a:endParaRPr dirty="0">
              <a:solidFill>
                <a:srgbClr val="0B53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B5394"/>
                </a:solidFill>
              </a:rPr>
              <a:t>Variables</a:t>
            </a:r>
            <a:endParaRPr dirty="0">
              <a:solidFill>
                <a:srgbClr val="0B5394"/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4442071-5A34-904B-8605-9140943AF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88" b="19989"/>
          <a:stretch/>
        </p:blipFill>
        <p:spPr>
          <a:xfrm>
            <a:off x="1284172" y="1775907"/>
            <a:ext cx="7814930" cy="1076697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1A105EDD-43AC-234C-A3EC-486544C354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683" r="13764"/>
          <a:stretch/>
        </p:blipFill>
        <p:spPr>
          <a:xfrm>
            <a:off x="2435913" y="473868"/>
            <a:ext cx="2136086" cy="13515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8C3FA3-43A8-A243-AB0C-85820A2841D9}"/>
              </a:ext>
            </a:extLst>
          </p:cNvPr>
          <p:cNvSpPr txBox="1"/>
          <p:nvPr/>
        </p:nvSpPr>
        <p:spPr>
          <a:xfrm>
            <a:off x="3838062" y="420478"/>
            <a:ext cx="765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n=30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1A819-032F-204D-9BB4-27F7DB26A071}"/>
              </a:ext>
            </a:extLst>
          </p:cNvPr>
          <p:cNvSpPr txBox="1"/>
          <p:nvPr/>
        </p:nvSpPr>
        <p:spPr>
          <a:xfrm>
            <a:off x="2435913" y="1018861"/>
            <a:ext cx="765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n=103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C5BDA7-65AD-D04C-9F9F-8C8E2A8F20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065" b="5632"/>
          <a:stretch/>
        </p:blipFill>
        <p:spPr>
          <a:xfrm>
            <a:off x="1562862" y="3568831"/>
            <a:ext cx="1467875" cy="15746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4DA7B9-FA7F-E142-9B79-84529EBE24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064" b="6930"/>
          <a:stretch/>
        </p:blipFill>
        <p:spPr>
          <a:xfrm>
            <a:off x="3838062" y="3545128"/>
            <a:ext cx="1467875" cy="155302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A992DE5D-15D3-144A-B8D2-4ADCE787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71"/>
            <a:ext cx="8520600" cy="651643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Clinical and Genomic Associations</a:t>
            </a:r>
            <a:br>
              <a:rPr lang="en-AT" sz="2400">
                <a:latin typeface="Avenir Book" panose="02000503020000020003" pitchFamily="2" charset="0"/>
              </a:rPr>
            </a:br>
            <a:endParaRPr lang="en-AT" sz="1950" dirty="0">
              <a:latin typeface="Avenir Book" panose="02000503020000020003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170725" y="617800"/>
            <a:ext cx="32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Gene Enrichment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453250" y="617800"/>
            <a:ext cx="321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2"/>
                </a:solidFill>
              </a:rPr>
              <a:t>Oncopath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609600" y="1244600"/>
            <a:ext cx="3713584" cy="286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4749625" y="1244600"/>
            <a:ext cx="4185600" cy="286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E0FF5-5A17-4A4A-985A-C936117D2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94"/>
          <a:stretch/>
        </p:blipFill>
        <p:spPr>
          <a:xfrm>
            <a:off x="745283" y="1182396"/>
            <a:ext cx="3188200" cy="2807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6E1C6C-EC42-444B-A59D-C49CEBF80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651" y="643645"/>
            <a:ext cx="5889936" cy="38846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5648981" y="1201358"/>
            <a:ext cx="2801876" cy="163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5"/>
                </a:solidFill>
                <a:latin typeface="+mj-lt"/>
                <a:ea typeface="Calibri"/>
                <a:cs typeface="Calibri"/>
                <a:sym typeface="Calibri"/>
              </a:rPr>
              <a:t>Unadjusted HR: </a:t>
            </a:r>
            <a:r>
              <a:rPr lang="en" sz="12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1.9 (1 - 3.5) , p = 0.04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</a:pPr>
            <a:r>
              <a:rPr lang="en" sz="1200" dirty="0">
                <a:solidFill>
                  <a:schemeClr val="accent5"/>
                </a:solidFill>
                <a:latin typeface="+mj-lt"/>
                <a:ea typeface="Calibri"/>
                <a:cs typeface="Calibri"/>
                <a:sym typeface="Calibri"/>
              </a:rPr>
              <a:t>Adjusted Model 1:</a:t>
            </a:r>
            <a:r>
              <a:rPr lang="en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lvl="0">
              <a:lnSpc>
                <a:spcPct val="115000"/>
              </a:lnSpc>
            </a:pPr>
            <a:r>
              <a:rPr lang="en" sz="12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HR: 1.3 (0.69 – 2.5 ) p = 0.46 (Covariate: FGA)</a:t>
            </a:r>
            <a:endParaRPr sz="120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accent5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33835" y="179454"/>
            <a:ext cx="2924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Overall Survival (All Samples)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2233555" y="949896"/>
            <a:ext cx="3223969" cy="2797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22A48-12B4-8640-89A1-DC611CC2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894" y="1076543"/>
            <a:ext cx="3048301" cy="24078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C296330-0235-424C-9C72-C6F4B493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37585"/>
            <a:ext cx="3687077" cy="286832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D1D09C0-D7EE-3740-A66D-DA090F8E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63" y="1137585"/>
            <a:ext cx="3681655" cy="2868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029BF0-8E7D-EF4B-82B3-BCFD088F611B}"/>
              </a:ext>
            </a:extLst>
          </p:cNvPr>
          <p:cNvSpPr txBox="1"/>
          <p:nvPr/>
        </p:nvSpPr>
        <p:spPr>
          <a:xfrm>
            <a:off x="1588168" y="539015"/>
            <a:ext cx="1934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D4336-F3F5-734B-810E-E34BA86C12B8}"/>
              </a:ext>
            </a:extLst>
          </p:cNvPr>
          <p:cNvSpPr txBox="1"/>
          <p:nvPr/>
        </p:nvSpPr>
        <p:spPr>
          <a:xfrm>
            <a:off x="6254817" y="547036"/>
            <a:ext cx="1934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Mets</a:t>
            </a:r>
          </a:p>
        </p:txBody>
      </p:sp>
    </p:spTree>
    <p:extLst>
      <p:ext uri="{BB962C8B-B14F-4D97-AF65-F5344CB8AC3E}">
        <p14:creationId xmlns:p14="http://schemas.microsoft.com/office/powerpoint/2010/main" val="2088636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FE7E-8739-1B48-B5BA-30663FCE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E4E59-CF2C-9F4F-84C2-AF9AA0DB5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the same method to call pan cancer </a:t>
            </a:r>
            <a:r>
              <a:rPr lang="en-US" dirty="0" err="1">
                <a:solidFill>
                  <a:schemeClr val="tx1"/>
                </a:solidFill>
              </a:rPr>
              <a:t>chrY</a:t>
            </a:r>
            <a:r>
              <a:rPr lang="en-US" dirty="0">
                <a:solidFill>
                  <a:schemeClr val="tx1"/>
                </a:solidFill>
              </a:rPr>
              <a:t> loss (WES and IMPACT)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Functional analysis of target genes from the CRISPR screens (enzalutamide and docetaxel) is underway. Phenotypes such as growth rate, migration rate, and drug sensitivity are being investigated.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61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77122-83A2-4945-BBF2-7A2FC3CFAA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/>
              <a:t>Updates on Y-chromsome loss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9F2120-3CBE-E145-AE87-6E259F0E5F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774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F074-78D3-CE4B-8CE9-2068457C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AE11D-4516-0541-BBDD-4DD3E78A1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Background (what we did so far)</a:t>
            </a:r>
          </a:p>
          <a:p>
            <a:r>
              <a:rPr lang="en-AT" dirty="0"/>
              <a:t>If we talk about a Y-chromosome loss, we also need to consider mosaic-loss of Y chromosome</a:t>
            </a:r>
          </a:p>
          <a:p>
            <a:r>
              <a:rPr lang="en-GB" dirty="0"/>
              <a:t>T</a:t>
            </a:r>
            <a:r>
              <a:rPr lang="en-AT" dirty="0"/>
              <a:t>alking about methological suitability (PanCancer Level)</a:t>
            </a:r>
          </a:p>
          <a:p>
            <a:r>
              <a:rPr lang="en-AT" dirty="0"/>
              <a:t>Overview cohort</a:t>
            </a:r>
          </a:p>
          <a:p>
            <a:r>
              <a:rPr lang="en-AT" dirty="0"/>
              <a:t>Association studies</a:t>
            </a:r>
          </a:p>
        </p:txBody>
      </p:sp>
    </p:spTree>
    <p:extLst>
      <p:ext uri="{BB962C8B-B14F-4D97-AF65-F5344CB8AC3E}">
        <p14:creationId xmlns:p14="http://schemas.microsoft.com/office/powerpoint/2010/main" val="2904355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4028-2EAA-1C4F-B3E9-2834C133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98E9D-1C92-644B-8DEB-77CC16ED7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AT" dirty="0"/>
              <a:t>e concentrated on Prostate Cancer Samples (n= 158)</a:t>
            </a:r>
          </a:p>
          <a:p>
            <a:r>
              <a:rPr lang="en-AT" dirty="0"/>
              <a:t>We proofed that the concept is working (verify that IMPACT is equally suitable for calling Y-chromosome loss)</a:t>
            </a:r>
          </a:p>
          <a:p>
            <a:pPr lvl="1"/>
            <a:r>
              <a:rPr lang="en-AT" dirty="0">
                <a:latin typeface="Avenir Book" panose="02000503020000020003" pitchFamily="2" charset="0"/>
              </a:rPr>
              <a:t>Gaussian-Mixture model</a:t>
            </a:r>
            <a:endParaRPr lang="en-AT" dirty="0"/>
          </a:p>
          <a:p>
            <a:r>
              <a:rPr lang="en-GB" dirty="0"/>
              <a:t>A</a:t>
            </a:r>
            <a:r>
              <a:rPr lang="en-AT" dirty="0"/>
              <a:t>nd we showed that there is a tight association of Y-chromosome loss and FGA</a:t>
            </a:r>
          </a:p>
          <a:p>
            <a:r>
              <a:rPr lang="en-AT" dirty="0"/>
              <a:t>We also showed that the OS is lower in patients with a Y-chromosome loss</a:t>
            </a:r>
          </a:p>
          <a:p>
            <a:pPr lvl="1"/>
            <a:r>
              <a:rPr lang="en-AT" dirty="0">
                <a:latin typeface="Avenir Book" panose="02000503020000020003" pitchFamily="2" charset="0"/>
              </a:rPr>
              <a:t>19.4% Y-chromosome loss in prostate cancer cohort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3529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CD7D-AF60-FB47-9EB7-A09C739A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dirty="0"/>
              <a:t>PanCancer Study overview (FlowDiagram)[</a:t>
            </a:r>
            <a:r>
              <a:rPr lang="en-AT" i="1" dirty="0"/>
              <a:t>11/01/2021</a:t>
            </a:r>
            <a:r>
              <a:rPr lang="en-AT" dirty="0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A689E-EC37-E948-B273-4D579FC55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Talking about several aspects</a:t>
            </a:r>
          </a:p>
          <a:p>
            <a:pPr lvl="1"/>
            <a:r>
              <a:rPr lang="en-GB" dirty="0"/>
              <a:t>S</a:t>
            </a:r>
            <a:r>
              <a:rPr lang="en-AT" dirty="0"/>
              <a:t>hort background (what we did so far) </a:t>
            </a:r>
          </a:p>
          <a:p>
            <a:pPr lvl="1"/>
            <a:r>
              <a:rPr lang="en-AT" dirty="0"/>
              <a:t>mLOY (mosaic loss of Y-chromosome)</a:t>
            </a:r>
          </a:p>
          <a:p>
            <a:pPr lvl="1"/>
            <a:r>
              <a:rPr lang="en-AT" dirty="0"/>
              <a:t>PanCancer overview</a:t>
            </a:r>
          </a:p>
          <a:p>
            <a:pPr lvl="1"/>
            <a:r>
              <a:rPr lang="en-AT" dirty="0"/>
              <a:t>Finding markers (for Y-chromosome loss)</a:t>
            </a:r>
          </a:p>
          <a:p>
            <a:pPr lvl="1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478134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uman chromosomes, male vs female karyotype, illustration : Stock-Illustration">
            <a:extLst>
              <a:ext uri="{FF2B5EF4-FFF2-40B4-BE49-F238E27FC236}">
                <a16:creationId xmlns:a16="http://schemas.microsoft.com/office/drawing/2014/main" id="{2604F68C-209F-F841-B4FA-424BA56B1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6903" r="55419" b="7085"/>
          <a:stretch/>
        </p:blipFill>
        <p:spPr bwMode="auto">
          <a:xfrm>
            <a:off x="2576803" y="2112956"/>
            <a:ext cx="892623" cy="10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uman chromosomes, male vs female karyotype, illustration : Stock-Illustration">
            <a:extLst>
              <a:ext uri="{FF2B5EF4-FFF2-40B4-BE49-F238E27FC236}">
                <a16:creationId xmlns:a16="http://schemas.microsoft.com/office/drawing/2014/main" id="{BB52ADC3-5907-A848-8B83-5235B79C6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6903" r="55419" b="7085"/>
          <a:stretch/>
        </p:blipFill>
        <p:spPr bwMode="auto">
          <a:xfrm>
            <a:off x="2577548" y="881419"/>
            <a:ext cx="892623" cy="103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ACEE63-CDB4-184B-BFBF-A4A4D7CE2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30" y="-43510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sz="2200" dirty="0"/>
              <a:t>s</a:t>
            </a:r>
            <a:r>
              <a:rPr lang="en-AT" sz="2200" dirty="0"/>
              <a:t>omatic</a:t>
            </a:r>
            <a:r>
              <a:rPr lang="en-AT" dirty="0"/>
              <a:t>Mosaicism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23190-D58D-0E49-8301-E1030BCE1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3474" y="1970214"/>
            <a:ext cx="3330319" cy="1857068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AT" dirty="0"/>
              <a:t>Loss of </a:t>
            </a:r>
            <a:r>
              <a:rPr lang="en-AT" i="1" dirty="0"/>
              <a:t>Chromosome Y</a:t>
            </a:r>
            <a:r>
              <a:rPr lang="en-AT" dirty="0"/>
              <a:t> in somatic cells of aging men has been observed for more than 50 years.</a:t>
            </a:r>
          </a:p>
          <a:p>
            <a:pPr marL="114300" indent="0">
              <a:buNone/>
            </a:pPr>
            <a:endParaRPr lang="en-AT" dirty="0"/>
          </a:p>
          <a:p>
            <a:pPr marL="114300" indent="0">
              <a:buNone/>
            </a:pPr>
            <a:r>
              <a:rPr lang="en-AT" dirty="0"/>
              <a:t>… </a:t>
            </a:r>
            <a:r>
              <a:rPr lang="en-AT" i="1" dirty="0"/>
              <a:t>and is associated with numerous genetic diseases and cancer mortality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FB579A-762E-CA43-9BBD-800E257DF5A5}"/>
              </a:ext>
            </a:extLst>
          </p:cNvPr>
          <p:cNvGrpSpPr/>
          <p:nvPr/>
        </p:nvGrpSpPr>
        <p:grpSpPr>
          <a:xfrm>
            <a:off x="648667" y="1408324"/>
            <a:ext cx="1301579" cy="1103871"/>
            <a:chOff x="469556" y="1672280"/>
            <a:chExt cx="1301579" cy="1103871"/>
          </a:xfrm>
        </p:grpSpPr>
        <p:pic>
          <p:nvPicPr>
            <p:cNvPr id="2050" name="Picture 2" descr="Human chromosomes, male vs female karyotype, illustration : Stock-Illustration">
              <a:extLst>
                <a:ext uri="{FF2B5EF4-FFF2-40B4-BE49-F238E27FC236}">
                  <a16:creationId xmlns:a16="http://schemas.microsoft.com/office/drawing/2014/main" id="{B1661587-F886-CE4B-9EC8-A1D3B696A2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4" t="16903" r="55419" b="7085"/>
            <a:stretch/>
          </p:blipFill>
          <p:spPr bwMode="auto">
            <a:xfrm>
              <a:off x="688434" y="1679405"/>
              <a:ext cx="892623" cy="1036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CC2481C-C423-F24B-B148-FC6A8CE94DE1}"/>
                </a:ext>
              </a:extLst>
            </p:cNvPr>
            <p:cNvSpPr/>
            <p:nvPr/>
          </p:nvSpPr>
          <p:spPr>
            <a:xfrm>
              <a:off x="469556" y="1672280"/>
              <a:ext cx="1301579" cy="1103871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2D20DFCA-5900-1D47-A946-19E477043135}"/>
              </a:ext>
            </a:extLst>
          </p:cNvPr>
          <p:cNvSpPr/>
          <p:nvPr/>
        </p:nvSpPr>
        <p:spPr>
          <a:xfrm>
            <a:off x="2341543" y="890884"/>
            <a:ext cx="1301579" cy="1103871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524429-3325-D048-8474-00AFC40AF72A}"/>
              </a:ext>
            </a:extLst>
          </p:cNvPr>
          <p:cNvSpPr/>
          <p:nvPr/>
        </p:nvSpPr>
        <p:spPr>
          <a:xfrm>
            <a:off x="2341543" y="2117550"/>
            <a:ext cx="1301579" cy="1103871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75B6F4-1B21-8548-BB84-6C4B31C8D622}"/>
              </a:ext>
            </a:extLst>
          </p:cNvPr>
          <p:cNvGrpSpPr/>
          <p:nvPr/>
        </p:nvGrpSpPr>
        <p:grpSpPr>
          <a:xfrm>
            <a:off x="4034419" y="338949"/>
            <a:ext cx="892623" cy="779582"/>
            <a:chOff x="469556" y="1672280"/>
            <a:chExt cx="1301579" cy="1103871"/>
          </a:xfrm>
        </p:grpSpPr>
        <p:pic>
          <p:nvPicPr>
            <p:cNvPr id="15" name="Picture 2" descr="Human chromosomes, male vs female karyotype, illustration : Stock-Illustration">
              <a:extLst>
                <a:ext uri="{FF2B5EF4-FFF2-40B4-BE49-F238E27FC236}">
                  <a16:creationId xmlns:a16="http://schemas.microsoft.com/office/drawing/2014/main" id="{AD464E53-3A63-9D41-A15A-D1EB352F17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4" t="16903" r="55419" b="7085"/>
            <a:stretch/>
          </p:blipFill>
          <p:spPr bwMode="auto">
            <a:xfrm>
              <a:off x="688434" y="1679405"/>
              <a:ext cx="892623" cy="1036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8DF4BF-1FD1-444A-AE06-08C79AA4B570}"/>
                </a:ext>
              </a:extLst>
            </p:cNvPr>
            <p:cNvSpPr/>
            <p:nvPr/>
          </p:nvSpPr>
          <p:spPr>
            <a:xfrm>
              <a:off x="469556" y="1672280"/>
              <a:ext cx="1301579" cy="1103871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99EC48-AA54-1945-8A7E-F8D9B88B2FF8}"/>
              </a:ext>
            </a:extLst>
          </p:cNvPr>
          <p:cNvGrpSpPr/>
          <p:nvPr/>
        </p:nvGrpSpPr>
        <p:grpSpPr>
          <a:xfrm>
            <a:off x="4044294" y="1333374"/>
            <a:ext cx="892623" cy="779582"/>
            <a:chOff x="469556" y="1672280"/>
            <a:chExt cx="1301579" cy="1103871"/>
          </a:xfrm>
        </p:grpSpPr>
        <p:pic>
          <p:nvPicPr>
            <p:cNvPr id="18" name="Picture 2" descr="Human chromosomes, male vs female karyotype, illustration : Stock-Illustration">
              <a:extLst>
                <a:ext uri="{FF2B5EF4-FFF2-40B4-BE49-F238E27FC236}">
                  <a16:creationId xmlns:a16="http://schemas.microsoft.com/office/drawing/2014/main" id="{6F873C31-FE75-E64A-97CA-7407488C18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4" t="16903" r="55419" b="7085"/>
            <a:stretch/>
          </p:blipFill>
          <p:spPr bwMode="auto">
            <a:xfrm>
              <a:off x="688434" y="1679405"/>
              <a:ext cx="892623" cy="1036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E4691C7-3B29-5644-9664-AF2D67253819}"/>
                </a:ext>
              </a:extLst>
            </p:cNvPr>
            <p:cNvSpPr/>
            <p:nvPr/>
          </p:nvSpPr>
          <p:spPr>
            <a:xfrm>
              <a:off x="469556" y="1672280"/>
              <a:ext cx="1301579" cy="1103871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42203C-CC96-6042-BBC3-23E1BDEE3F63}"/>
              </a:ext>
            </a:extLst>
          </p:cNvPr>
          <p:cNvGrpSpPr/>
          <p:nvPr/>
        </p:nvGrpSpPr>
        <p:grpSpPr>
          <a:xfrm>
            <a:off x="4054169" y="2279694"/>
            <a:ext cx="892623" cy="779582"/>
            <a:chOff x="469556" y="1672280"/>
            <a:chExt cx="1301579" cy="1103871"/>
          </a:xfrm>
        </p:grpSpPr>
        <p:pic>
          <p:nvPicPr>
            <p:cNvPr id="21" name="Picture 2" descr="Human chromosomes, male vs female karyotype, illustration : Stock-Illustration">
              <a:extLst>
                <a:ext uri="{FF2B5EF4-FFF2-40B4-BE49-F238E27FC236}">
                  <a16:creationId xmlns:a16="http://schemas.microsoft.com/office/drawing/2014/main" id="{104B4C5C-EE41-0E47-8EE7-677A5D8E27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4" t="16903" r="55419" b="7085"/>
            <a:stretch/>
          </p:blipFill>
          <p:spPr bwMode="auto">
            <a:xfrm>
              <a:off x="688434" y="1679405"/>
              <a:ext cx="892623" cy="1036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D5C0169-51C8-294B-A24E-364F58249755}"/>
                </a:ext>
              </a:extLst>
            </p:cNvPr>
            <p:cNvSpPr/>
            <p:nvPr/>
          </p:nvSpPr>
          <p:spPr>
            <a:xfrm>
              <a:off x="469556" y="1672280"/>
              <a:ext cx="1301579" cy="1103871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062CDF-15C0-8A46-ABBD-766A657A1EE4}"/>
              </a:ext>
            </a:extLst>
          </p:cNvPr>
          <p:cNvGrpSpPr/>
          <p:nvPr/>
        </p:nvGrpSpPr>
        <p:grpSpPr>
          <a:xfrm>
            <a:off x="4064044" y="3271944"/>
            <a:ext cx="892623" cy="779582"/>
            <a:chOff x="469556" y="1672280"/>
            <a:chExt cx="1301579" cy="1103871"/>
          </a:xfrm>
        </p:grpSpPr>
        <p:pic>
          <p:nvPicPr>
            <p:cNvPr id="24" name="Picture 2" descr="Human chromosomes, male vs female karyotype, illustration : Stock-Illustration">
              <a:extLst>
                <a:ext uri="{FF2B5EF4-FFF2-40B4-BE49-F238E27FC236}">
                  <a16:creationId xmlns:a16="http://schemas.microsoft.com/office/drawing/2014/main" id="{F631350F-5779-E144-BE41-CC3D3B2394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4" t="16903" r="55419" b="7085"/>
            <a:stretch/>
          </p:blipFill>
          <p:spPr bwMode="auto">
            <a:xfrm>
              <a:off x="688434" y="1679405"/>
              <a:ext cx="892623" cy="1036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CF557FA-BE3D-B348-824E-E0C578337078}"/>
                </a:ext>
              </a:extLst>
            </p:cNvPr>
            <p:cNvSpPr/>
            <p:nvPr/>
          </p:nvSpPr>
          <p:spPr>
            <a:xfrm>
              <a:off x="469556" y="1672280"/>
              <a:ext cx="1301579" cy="1103871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B19276-61DD-E24D-BE78-D5AA5B5C64C4}"/>
              </a:ext>
            </a:extLst>
          </p:cNvPr>
          <p:cNvCxnSpPr/>
          <p:nvPr/>
        </p:nvCxnSpPr>
        <p:spPr>
          <a:xfrm flipV="1">
            <a:off x="2073225" y="1695475"/>
            <a:ext cx="163285" cy="14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D39413-4888-344C-B26F-8EDF337DF326}"/>
              </a:ext>
            </a:extLst>
          </p:cNvPr>
          <p:cNvCxnSpPr>
            <a:cxnSpLocks/>
          </p:cNvCxnSpPr>
          <p:nvPr/>
        </p:nvCxnSpPr>
        <p:spPr>
          <a:xfrm>
            <a:off x="2116770" y="2109130"/>
            <a:ext cx="163285" cy="14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EF1D97-7E70-8240-ABD4-9B7374ABD057}"/>
              </a:ext>
            </a:extLst>
          </p:cNvPr>
          <p:cNvCxnSpPr/>
          <p:nvPr/>
        </p:nvCxnSpPr>
        <p:spPr>
          <a:xfrm flipV="1">
            <a:off x="3782285" y="1009678"/>
            <a:ext cx="163285" cy="14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4F4FA3-872A-A841-A2BF-C1BF886A9B83}"/>
              </a:ext>
            </a:extLst>
          </p:cNvPr>
          <p:cNvCxnSpPr>
            <a:cxnSpLocks/>
          </p:cNvCxnSpPr>
          <p:nvPr/>
        </p:nvCxnSpPr>
        <p:spPr>
          <a:xfrm>
            <a:off x="3793172" y="1510421"/>
            <a:ext cx="163285" cy="14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926907-A089-5A4F-8F92-C76FD0C49269}"/>
              </a:ext>
            </a:extLst>
          </p:cNvPr>
          <p:cNvCxnSpPr>
            <a:cxnSpLocks/>
          </p:cNvCxnSpPr>
          <p:nvPr/>
        </p:nvCxnSpPr>
        <p:spPr>
          <a:xfrm>
            <a:off x="3684314" y="3088848"/>
            <a:ext cx="163285" cy="14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75B219-5A59-FF45-8F39-20F3039F1B84}"/>
              </a:ext>
            </a:extLst>
          </p:cNvPr>
          <p:cNvCxnSpPr>
            <a:cxnSpLocks/>
          </p:cNvCxnSpPr>
          <p:nvPr/>
        </p:nvCxnSpPr>
        <p:spPr>
          <a:xfrm flipV="1">
            <a:off x="3782285" y="2609877"/>
            <a:ext cx="163285" cy="14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ight Arrow 34">
            <a:extLst>
              <a:ext uri="{FF2B5EF4-FFF2-40B4-BE49-F238E27FC236}">
                <a16:creationId xmlns:a16="http://schemas.microsoft.com/office/drawing/2014/main" id="{58A6B491-6D18-554D-BF6A-24DE201E1CDE}"/>
              </a:ext>
            </a:extLst>
          </p:cNvPr>
          <p:cNvSpPr/>
          <p:nvPr/>
        </p:nvSpPr>
        <p:spPr>
          <a:xfrm rot="16200000">
            <a:off x="3166577" y="3145752"/>
            <a:ext cx="343493" cy="661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B882769-9913-CB4E-A295-4D6DC76CA5BB}"/>
              </a:ext>
            </a:extLst>
          </p:cNvPr>
          <p:cNvSpPr/>
          <p:nvPr/>
        </p:nvSpPr>
        <p:spPr>
          <a:xfrm rot="16200000">
            <a:off x="4568576" y="3055776"/>
            <a:ext cx="343493" cy="661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CC3ADFB-177D-7948-8547-ACED5C1FBE8B}"/>
              </a:ext>
            </a:extLst>
          </p:cNvPr>
          <p:cNvSpPr/>
          <p:nvPr/>
        </p:nvSpPr>
        <p:spPr>
          <a:xfrm rot="16200000">
            <a:off x="4579365" y="4037056"/>
            <a:ext cx="343493" cy="661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55C56BB-07F8-B74F-8421-772A1A632BF6}"/>
              </a:ext>
            </a:extLst>
          </p:cNvPr>
          <p:cNvSpPr/>
          <p:nvPr/>
        </p:nvSpPr>
        <p:spPr>
          <a:xfrm flipH="1">
            <a:off x="499621" y="4475811"/>
            <a:ext cx="4542230" cy="414834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17A8BC-D362-FF40-91C4-1E080905201C}"/>
              </a:ext>
            </a:extLst>
          </p:cNvPr>
          <p:cNvSpPr txBox="1"/>
          <p:nvPr/>
        </p:nvSpPr>
        <p:spPr>
          <a:xfrm rot="16200000">
            <a:off x="4769661" y="4536584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000" dirty="0"/>
              <a:t>Mosaicism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611373-8235-874E-84EA-CD957C03C5C8}"/>
              </a:ext>
            </a:extLst>
          </p:cNvPr>
          <p:cNvSpPr txBox="1"/>
          <p:nvPr/>
        </p:nvSpPr>
        <p:spPr>
          <a:xfrm>
            <a:off x="3166051" y="4858362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000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83830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14D90-9167-0645-936D-3CF4689E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1" y="12661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1600" b="1" dirty="0"/>
              <a:t>To determine the mutational landscape of the Y chromosome (</a:t>
            </a:r>
            <a:r>
              <a:rPr lang="en-US" sz="1600" b="1" dirty="0" err="1"/>
              <a:t>ChrY</a:t>
            </a:r>
            <a:r>
              <a:rPr lang="en-US" sz="1600" b="1" dirty="0"/>
              <a:t>) in PC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9AE12-6046-EF4C-9C5D-13669008B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71" y="894323"/>
            <a:ext cx="8647710" cy="22229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b="1" dirty="0">
                <a:solidFill>
                  <a:schemeClr val="accent2"/>
                </a:solidFill>
              </a:rPr>
              <a:t>Specific Objectives:</a:t>
            </a:r>
          </a:p>
          <a:p>
            <a:pPr marL="114300" indent="0">
              <a:buNone/>
            </a:pPr>
            <a:endParaRPr lang="en-US" sz="1400" b="1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Identify samples with </a:t>
            </a:r>
            <a:r>
              <a:rPr lang="en-US" sz="1400" dirty="0" err="1">
                <a:solidFill>
                  <a:schemeClr val="accent2"/>
                </a:solidFill>
              </a:rPr>
              <a:t>ChrY</a:t>
            </a:r>
            <a:r>
              <a:rPr lang="en-US" sz="1400" dirty="0">
                <a:solidFill>
                  <a:schemeClr val="accent2"/>
                </a:solidFill>
              </a:rPr>
              <a:t> loss and quantify the focality of </a:t>
            </a:r>
            <a:r>
              <a:rPr lang="en-US" sz="1400" dirty="0" err="1">
                <a:solidFill>
                  <a:schemeClr val="accent2"/>
                </a:solidFill>
              </a:rPr>
              <a:t>ChrY</a:t>
            </a:r>
            <a:r>
              <a:rPr lang="en-US" sz="1400" dirty="0">
                <a:solidFill>
                  <a:schemeClr val="accent2"/>
                </a:solidFill>
              </a:rPr>
              <a:t> loss 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Assess mutual exclusivity of </a:t>
            </a:r>
            <a:r>
              <a:rPr lang="en-US" sz="1400" dirty="0" err="1">
                <a:solidFill>
                  <a:schemeClr val="accent2"/>
                </a:solidFill>
              </a:rPr>
              <a:t>ChrY</a:t>
            </a:r>
            <a:r>
              <a:rPr lang="en-US" sz="1400" dirty="0">
                <a:solidFill>
                  <a:schemeClr val="accent2"/>
                </a:solidFill>
              </a:rPr>
              <a:t> loss with genomic lesions in prostate cancer pathways 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Correlate of </a:t>
            </a:r>
            <a:r>
              <a:rPr lang="en-US" sz="1400" dirty="0" err="1">
                <a:solidFill>
                  <a:schemeClr val="accent2"/>
                </a:solidFill>
              </a:rPr>
              <a:t>ChrY</a:t>
            </a:r>
            <a:r>
              <a:rPr lang="en-US" sz="1400" dirty="0">
                <a:solidFill>
                  <a:schemeClr val="accent2"/>
                </a:solidFill>
              </a:rPr>
              <a:t> alterations with Gleason score and sample type 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Define the mutational landscape of </a:t>
            </a:r>
            <a:r>
              <a:rPr lang="en-US" sz="1400" dirty="0" err="1">
                <a:solidFill>
                  <a:schemeClr val="accent2"/>
                </a:solidFill>
              </a:rPr>
              <a:t>ChrY</a:t>
            </a:r>
            <a:r>
              <a:rPr lang="en-US" sz="1400" dirty="0">
                <a:solidFill>
                  <a:schemeClr val="accent2"/>
                </a:solidFill>
              </a:rPr>
              <a:t> and determine if the </a:t>
            </a:r>
            <a:r>
              <a:rPr lang="en-US" sz="1400" dirty="0" err="1">
                <a:solidFill>
                  <a:schemeClr val="accent2"/>
                </a:solidFill>
              </a:rPr>
              <a:t>chrY</a:t>
            </a:r>
            <a:r>
              <a:rPr lang="en-US" sz="1400" dirty="0">
                <a:solidFill>
                  <a:schemeClr val="accent2"/>
                </a:solidFill>
              </a:rPr>
              <a:t> loss is significantly associated with disease risk</a:t>
            </a:r>
          </a:p>
          <a:p>
            <a:pPr marL="114300" indent="0">
              <a:buNone/>
            </a:pP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2009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AF7B-DBAD-6344-AD26-D8949328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8536"/>
            <a:ext cx="8520600" cy="829189"/>
          </a:xfrm>
        </p:spPr>
        <p:txBody>
          <a:bodyPr>
            <a:normAutofit fontScale="90000"/>
          </a:bodyPr>
          <a:lstStyle/>
          <a:p>
            <a:r>
              <a:rPr lang="en-AT" dirty="0"/>
              <a:t>Detection of Y-chromosome mosacism from sequencing data is a novelty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3BBEC-B207-F54C-9CF8-7ADC0ED0C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9644" y="1677971"/>
            <a:ext cx="3892655" cy="289090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M</a:t>
            </a:r>
            <a:r>
              <a:rPr lang="en-AT" dirty="0"/>
              <a:t>ost (99%) are on SNP-arrays or ddPCR</a:t>
            </a:r>
          </a:p>
          <a:p>
            <a:endParaRPr lang="en-AT" dirty="0"/>
          </a:p>
          <a:p>
            <a:r>
              <a:rPr lang="en-GB" dirty="0"/>
              <a:t>A</a:t>
            </a:r>
            <a:r>
              <a:rPr lang="en-AT" dirty="0"/>
              <a:t>dapted a method similar to those with ArrayIntensity data</a:t>
            </a:r>
          </a:p>
          <a:p>
            <a:endParaRPr lang="en-AT" dirty="0"/>
          </a:p>
          <a:p>
            <a:r>
              <a:rPr lang="en-AT" dirty="0"/>
              <a:t>Marcus Danielsson (Lars Forsberg), Zhao Y (John Perry), Machiela Mitchell (Chanock Stephen), Peter Priestly </a:t>
            </a:r>
          </a:p>
          <a:p>
            <a:endParaRPr lang="en-AT" dirty="0"/>
          </a:p>
          <a:p>
            <a:r>
              <a:rPr lang="en-AT" dirty="0"/>
              <a:t>Chromosome Y has a tumor suprresor function (hypothesis)</a:t>
            </a:r>
          </a:p>
          <a:p>
            <a:endParaRPr lang="en-GB" dirty="0"/>
          </a:p>
          <a:p>
            <a:r>
              <a:rPr lang="en-GB" dirty="0"/>
              <a:t>Autosomes / </a:t>
            </a:r>
            <a:r>
              <a:rPr lang="en-GB" dirty="0" err="1"/>
              <a:t>allosomes</a:t>
            </a:r>
            <a:r>
              <a:rPr lang="en-GB" dirty="0"/>
              <a:t> (GC solid)</a:t>
            </a:r>
          </a:p>
          <a:p>
            <a:r>
              <a:rPr lang="en-GB" dirty="0"/>
              <a:t>P</a:t>
            </a:r>
            <a:r>
              <a:rPr lang="en-AT" dirty="0"/>
              <a:t>eak-correction (population-wise)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B8E7B-9329-CA42-91DE-F8EC72A8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20" y="1536569"/>
            <a:ext cx="4690594" cy="28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21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2C0-1B9F-BE4F-BCD8-49059D08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97FA1-8466-074E-BE94-07ACA70C1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In general the literature claims that mosaic loss of Y-chromosome is commonly associated with age …</a:t>
            </a:r>
          </a:p>
          <a:p>
            <a:r>
              <a:rPr lang="en-AT" dirty="0"/>
              <a:t>Moreover, mLOY is associated with all-cause mortality</a:t>
            </a:r>
          </a:p>
        </p:txBody>
      </p:sp>
      <p:pic>
        <p:nvPicPr>
          <p:cNvPr id="4" name="Picture 2" descr="figure3">
            <a:extLst>
              <a:ext uri="{FF2B5EF4-FFF2-40B4-BE49-F238E27FC236}">
                <a16:creationId xmlns:a16="http://schemas.microsoft.com/office/drawing/2014/main" id="{E852F876-DB35-9948-8553-497F4B59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53" y="2843777"/>
            <a:ext cx="5049966" cy="17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8BEEA8-F61F-6140-80B7-93CC300BC72D}"/>
              </a:ext>
            </a:extLst>
          </p:cNvPr>
          <p:cNvSpPr txBox="1"/>
          <p:nvPr/>
        </p:nvSpPr>
        <p:spPr>
          <a:xfrm>
            <a:off x="6155681" y="4777946"/>
            <a:ext cx="2988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Lars A Forsberg, et al. Nature 2014</a:t>
            </a:r>
          </a:p>
        </p:txBody>
      </p:sp>
    </p:spTree>
    <p:extLst>
      <p:ext uri="{BB962C8B-B14F-4D97-AF65-F5344CB8AC3E}">
        <p14:creationId xmlns:p14="http://schemas.microsoft.com/office/powerpoint/2010/main" val="2009034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0514-530B-EB4F-93C2-63483A44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don’t see a particular increase in </a:t>
            </a:r>
            <a:r>
              <a:rPr lang="en-US" dirty="0" err="1"/>
              <a:t>mLOY</a:t>
            </a:r>
            <a:r>
              <a:rPr lang="en-US" dirty="0"/>
              <a:t> with age (however) look at the number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81A70-3971-E94D-BACC-DB07A2B67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89435"/>
            <a:ext cx="8520600" cy="3079440"/>
          </a:xfrm>
        </p:spPr>
        <p:txBody>
          <a:bodyPr/>
          <a:lstStyle/>
          <a:p>
            <a:r>
              <a:rPr lang="en-AT" dirty="0"/>
              <a:t>mLOY is associaed with age (the older, the higher the percentage of mLOY)</a:t>
            </a:r>
          </a:p>
          <a:p>
            <a:r>
              <a:rPr lang="en-AT" dirty="0"/>
              <a:t>Y-chromosome loss in cancer is age-independent ()</a:t>
            </a:r>
          </a:p>
          <a:p>
            <a:pPr lvl="1"/>
            <a:r>
              <a:rPr lang="en-AT" dirty="0"/>
              <a:t>Hence, proof that Y-chromosome loss is independent entitiy in cancer progression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87D6D-A1E6-3E4A-B529-2CA2FB343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9" y="2653164"/>
            <a:ext cx="4036866" cy="2490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5A3611-FA24-B042-9096-3B411C5B5FD1}"/>
              </a:ext>
            </a:extLst>
          </p:cNvPr>
          <p:cNvSpPr txBox="1"/>
          <p:nvPr/>
        </p:nvSpPr>
        <p:spPr>
          <a:xfrm>
            <a:off x="6881567" y="3497344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LOY is tissue dependent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7E3F9-A521-4A45-B2B7-EF0EF3A78142}"/>
              </a:ext>
            </a:extLst>
          </p:cNvPr>
          <p:cNvSpPr txBox="1"/>
          <p:nvPr/>
        </p:nvSpPr>
        <p:spPr>
          <a:xfrm>
            <a:off x="5406965" y="5260157"/>
            <a:ext cx="7220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believe that you will find LOY caused by cancer as genetic imbalance is to be expected.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996919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BCB4-30E4-ED4C-9DB8-5E929960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we do see that cancer-patients with an intact Y-chromosome in the blood do overall better (several hypothesis about this)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3F221-64A4-8646-B207-18359B56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628561"/>
            <a:ext cx="8520600" cy="439934"/>
          </a:xfrm>
        </p:spPr>
        <p:txBody>
          <a:bodyPr>
            <a:normAutofit fontScale="92500" lnSpcReduction="20000"/>
          </a:bodyPr>
          <a:lstStyle/>
          <a:p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8EF32-64FD-C74D-B027-5ABCC042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7" y="1698702"/>
            <a:ext cx="4603058" cy="2841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25D34-A40E-334B-9C69-4E18DC3EA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1" r="30360" b="50000"/>
          <a:stretch/>
        </p:blipFill>
        <p:spPr>
          <a:xfrm>
            <a:off x="5595273" y="2356700"/>
            <a:ext cx="2677298" cy="15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52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4C57-1FD7-6B49-A11F-471A9537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dirty="0"/>
              <a:t>Why </a:t>
            </a:r>
            <a:r>
              <a:rPr lang="en-US" dirty="0"/>
              <a:t>are we including Y-chromosome mosaicism in our study?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29469-53DD-7F47-82BA-5927DC254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81665"/>
            <a:ext cx="8520600" cy="2787209"/>
          </a:xfrm>
        </p:spPr>
        <p:txBody>
          <a:bodyPr/>
          <a:lstStyle/>
          <a:p>
            <a:r>
              <a:rPr lang="en-AT" dirty="0"/>
              <a:t>Imagine that we have a ‘normal’ sample with no Y-chromome (due to mosaicism) – we use this normal to calculate the ‘tumor sample’. </a:t>
            </a:r>
          </a:p>
          <a:p>
            <a:r>
              <a:rPr lang="en-AT" dirty="0"/>
              <a:t>Well, if there is no Y chromosome in the normal – the tumor must equally be without a Y-chromosome (not due to biological reality – just because methological restrictions (T/N ratio – cnLR). </a:t>
            </a:r>
          </a:p>
          <a:p>
            <a:endParaRPr lang="en-AT" dirty="0"/>
          </a:p>
          <a:p>
            <a:pPr marL="114300" indent="0">
              <a:buNone/>
            </a:pPr>
            <a:endParaRPr lang="en-AT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688298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AFD92-1ACE-4048-BB20-27698B3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68F54-0126-7044-BADA-9BB251A0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How to proof that mosaic loss and Y-chromosome loss are two different entities? </a:t>
            </a:r>
          </a:p>
          <a:p>
            <a:endParaRPr lang="en-AT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C2EADA-65AE-3540-93EC-AB5C5B8F3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10707"/>
              </p:ext>
            </p:extLst>
          </p:nvPr>
        </p:nvGraphicFramePr>
        <p:xfrm>
          <a:off x="1260050" y="236874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176742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1726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81608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  <a:r>
                        <a:rPr lang="en-AT" dirty="0"/>
                        <a:t>o Mosaic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045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dirty="0"/>
                        <a:t>Intact Y-chromosome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4,155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4,019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2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dirty="0"/>
                        <a:t>Y–chromosome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2,128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1,833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8986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C0AEB0-B543-3A45-9453-3DF283BF1246}"/>
              </a:ext>
            </a:extLst>
          </p:cNvPr>
          <p:cNvSpPr txBox="1"/>
          <p:nvPr/>
        </p:nvSpPr>
        <p:spPr>
          <a:xfrm>
            <a:off x="850651" y="4625727"/>
            <a:ext cx="7189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Chi-squared p = 0.002978 (Mosaic and Y chromosome loss are dependent on each other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A6BFE88-D415-CF45-A950-D2019161C6B1}"/>
              </a:ext>
            </a:extLst>
          </p:cNvPr>
          <p:cNvSpPr/>
          <p:nvPr/>
        </p:nvSpPr>
        <p:spPr>
          <a:xfrm rot="5400000">
            <a:off x="6438507" y="2637491"/>
            <a:ext cx="179110" cy="575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DF850-6007-184E-A3E5-34B977D2ED3B}"/>
              </a:ext>
            </a:extLst>
          </p:cNvPr>
          <p:cNvSpPr txBox="1"/>
          <p:nvPr/>
        </p:nvSpPr>
        <p:spPr>
          <a:xfrm>
            <a:off x="7484259" y="27711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C329C-3150-7149-BFAD-3DF6E6E854FE}"/>
              </a:ext>
            </a:extLst>
          </p:cNvPr>
          <p:cNvSpPr txBox="1"/>
          <p:nvPr/>
        </p:nvSpPr>
        <p:spPr>
          <a:xfrm>
            <a:off x="2696066" y="3900314"/>
            <a:ext cx="6034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AT" dirty="0"/>
              <a:t>osaicism doesn’t mean that there is no Y-chromosome info at all. Its just</a:t>
            </a:r>
          </a:p>
          <a:p>
            <a:r>
              <a:rPr lang="en-GB" dirty="0"/>
              <a:t>that the overall Y-DNA concentration is lower (subset of cells)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188454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E1447-1AC0-8649-B930-DE8D5C5A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79772-9A6A-054C-B1E4-775D7DC87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1876" y="1152475"/>
            <a:ext cx="3600424" cy="3416400"/>
          </a:xfrm>
        </p:spPr>
        <p:txBody>
          <a:bodyPr/>
          <a:lstStyle/>
          <a:p>
            <a:r>
              <a:rPr lang="en-GB" dirty="0"/>
              <a:t>T</a:t>
            </a:r>
            <a:r>
              <a:rPr lang="en-AT" dirty="0"/>
              <a:t>here is no association of germline copy number (mosaicism) with copy number in tumor – so these are two different entities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4985D-A7C0-D84E-B59F-D912E5661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1" r="17244"/>
          <a:stretch/>
        </p:blipFill>
        <p:spPr>
          <a:xfrm>
            <a:off x="1300900" y="1483715"/>
            <a:ext cx="3457125" cy="3325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08E46-25D4-754E-84FC-412654FDEE37}"/>
              </a:ext>
            </a:extLst>
          </p:cNvPr>
          <p:cNvSpPr txBox="1"/>
          <p:nvPr/>
        </p:nvSpPr>
        <p:spPr>
          <a:xfrm>
            <a:off x="2243580" y="1696825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AT" dirty="0"/>
              <a:t> = 0.15, cor = 0.13</a:t>
            </a:r>
          </a:p>
        </p:txBody>
      </p:sp>
    </p:spTree>
    <p:extLst>
      <p:ext uri="{BB962C8B-B14F-4D97-AF65-F5344CB8AC3E}">
        <p14:creationId xmlns:p14="http://schemas.microsoft.com/office/powerpoint/2010/main" val="3901097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7315-05A3-A842-9B61-7903A8CF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2CE1C-82E1-B945-B206-21B75DD1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6330" y="1152475"/>
            <a:ext cx="4495970" cy="3416400"/>
          </a:xfrm>
        </p:spPr>
        <p:txBody>
          <a:bodyPr/>
          <a:lstStyle/>
          <a:p>
            <a:r>
              <a:rPr lang="en-AT" dirty="0"/>
              <a:t>The higher the Germline DNA content, the lower the Y-chromosome copy number in solid tumor tissue</a:t>
            </a:r>
          </a:p>
          <a:p>
            <a:endParaRPr lang="en-AT" dirty="0"/>
          </a:p>
          <a:p>
            <a:r>
              <a:rPr lang="en-GB" dirty="0"/>
              <a:t>C</a:t>
            </a:r>
            <a:r>
              <a:rPr lang="en-AT" dirty="0"/>
              <a:t>heck out two examples</a:t>
            </a:r>
          </a:p>
          <a:p>
            <a:endParaRPr lang="en-AT" dirty="0"/>
          </a:p>
          <a:p>
            <a:r>
              <a:rPr lang="en-AT" dirty="0"/>
              <a:t>There is no obvious connection?</a:t>
            </a:r>
          </a:p>
          <a:p>
            <a:pPr lvl="1"/>
            <a:r>
              <a:rPr lang="en-AT" dirty="0"/>
              <a:t>I checked purity, coverage issues, manually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D86EC-F167-A141-A903-8C0392535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2" r="18557"/>
          <a:stretch/>
        </p:blipFill>
        <p:spPr>
          <a:xfrm>
            <a:off x="810705" y="1532725"/>
            <a:ext cx="3129699" cy="3036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343E6-E7A6-B34C-80FA-DE3E8868FDA5}"/>
              </a:ext>
            </a:extLst>
          </p:cNvPr>
          <p:cNvSpPr txBox="1"/>
          <p:nvPr/>
        </p:nvSpPr>
        <p:spPr>
          <a:xfrm>
            <a:off x="2375554" y="1013615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 = 0.52 -0.89x</a:t>
            </a:r>
          </a:p>
          <a:p>
            <a:r>
              <a:rPr lang="en-GB" dirty="0"/>
              <a:t>p=&lt;2e-16</a:t>
            </a:r>
            <a:endParaRPr lang="en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BAFFE-05EB-4442-BB06-1630DAD868AE}"/>
              </a:ext>
            </a:extLst>
          </p:cNvPr>
          <p:cNvSpPr txBox="1"/>
          <p:nvPr/>
        </p:nvSpPr>
        <p:spPr>
          <a:xfrm>
            <a:off x="2864468" y="1672032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 = -0.12</a:t>
            </a:r>
          </a:p>
          <a:p>
            <a:r>
              <a:rPr lang="en-GB" i="1" dirty="0"/>
              <a:t>R</a:t>
            </a:r>
            <a:r>
              <a:rPr lang="en-GB" i="1" baseline="30000" dirty="0"/>
              <a:t>2 </a:t>
            </a:r>
            <a:r>
              <a:rPr lang="en-GB" i="1" dirty="0"/>
              <a:t>= -0.014</a:t>
            </a:r>
            <a:endParaRPr lang="en-AT" i="1" dirty="0"/>
          </a:p>
        </p:txBody>
      </p:sp>
    </p:spTree>
    <p:extLst>
      <p:ext uri="{BB962C8B-B14F-4D97-AF65-F5344CB8AC3E}">
        <p14:creationId xmlns:p14="http://schemas.microsoft.com/office/powerpoint/2010/main" val="3245725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AB08-11D1-9446-A758-D3A3D6B7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64AEB-D713-3440-B3CC-6DE272385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487789"/>
          </a:xfrm>
        </p:spPr>
        <p:txBody>
          <a:bodyPr>
            <a:normAutofit lnSpcReduction="10000"/>
          </a:bodyPr>
          <a:lstStyle/>
          <a:p>
            <a:endParaRPr lang="en-AT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EE573B-66A0-C148-AD63-9C940F7F4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25439"/>
              </p:ext>
            </p:extLst>
          </p:nvPr>
        </p:nvGraphicFramePr>
        <p:xfrm>
          <a:off x="1260050" y="236874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176742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1726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81608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  <a:r>
                        <a:rPr lang="en-AT" dirty="0"/>
                        <a:t>o Mosaic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045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dirty="0"/>
                        <a:t>Intact Y-chromosome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2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dirty="0"/>
                        <a:t>Y–chromosome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112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898642"/>
                  </a:ext>
                </a:extLst>
              </a:tr>
            </a:tbl>
          </a:graphicData>
        </a:graphic>
      </p:graphicFrame>
      <p:sp>
        <p:nvSpPr>
          <p:cNvPr id="5" name="Down Arrow 4">
            <a:extLst>
              <a:ext uri="{FF2B5EF4-FFF2-40B4-BE49-F238E27FC236}">
                <a16:creationId xmlns:a16="http://schemas.microsoft.com/office/drawing/2014/main" id="{E2F16B51-2559-A745-863E-9DA6B0301C3B}"/>
              </a:ext>
            </a:extLst>
          </p:cNvPr>
          <p:cNvSpPr/>
          <p:nvPr/>
        </p:nvSpPr>
        <p:spPr>
          <a:xfrm rot="10800000">
            <a:off x="3506771" y="3616018"/>
            <a:ext cx="179110" cy="575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0175D-09BD-7944-A2C5-2252D1D04A68}"/>
              </a:ext>
            </a:extLst>
          </p:cNvPr>
          <p:cNvSpPr txBox="1"/>
          <p:nvPr/>
        </p:nvSpPr>
        <p:spPr>
          <a:xfrm>
            <a:off x="3242821" y="4458878"/>
            <a:ext cx="217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true</a:t>
            </a:r>
            <a:r>
              <a:rPr lang="en-AT" dirty="0"/>
              <a:t>ly caused by cancer?</a:t>
            </a:r>
          </a:p>
        </p:txBody>
      </p:sp>
    </p:spTree>
    <p:extLst>
      <p:ext uri="{BB962C8B-B14F-4D97-AF65-F5344CB8AC3E}">
        <p14:creationId xmlns:p14="http://schemas.microsoft.com/office/powerpoint/2010/main" val="3578449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8B5E-E304-BC4A-A872-99C8886A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0F699-EC7D-8240-AC1A-6120B5C67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23517"/>
            <a:ext cx="8520600" cy="1448233"/>
          </a:xfrm>
        </p:spPr>
        <p:txBody>
          <a:bodyPr/>
          <a:lstStyle/>
          <a:p>
            <a:endParaRPr lang="en-AT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0A2BED-93F2-4948-9ABA-23B61E651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25491"/>
              </p:ext>
            </p:extLst>
          </p:nvPr>
        </p:nvGraphicFramePr>
        <p:xfrm>
          <a:off x="1260050" y="236874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176742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21726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81608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  <a:r>
                        <a:rPr lang="en-AT" dirty="0"/>
                        <a:t>o Mosaic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Mosaic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045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dirty="0"/>
                        <a:t>Intact Y-chromosome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26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dirty="0"/>
                        <a:t>Y–chromosome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112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898642"/>
                  </a:ext>
                </a:extLst>
              </a:tr>
            </a:tbl>
          </a:graphicData>
        </a:graphic>
      </p:graphicFrame>
      <p:sp>
        <p:nvSpPr>
          <p:cNvPr id="5" name="Down Arrow 4">
            <a:extLst>
              <a:ext uri="{FF2B5EF4-FFF2-40B4-BE49-F238E27FC236}">
                <a16:creationId xmlns:a16="http://schemas.microsoft.com/office/drawing/2014/main" id="{6AC4A21A-2A21-E44C-AAB8-594B52270058}"/>
              </a:ext>
            </a:extLst>
          </p:cNvPr>
          <p:cNvSpPr/>
          <p:nvPr/>
        </p:nvSpPr>
        <p:spPr>
          <a:xfrm rot="10800000">
            <a:off x="5505254" y="3550030"/>
            <a:ext cx="179110" cy="575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AF415-518D-9948-AA4C-2C022F530212}"/>
              </a:ext>
            </a:extLst>
          </p:cNvPr>
          <p:cNvSpPr txBox="1"/>
          <p:nvPr/>
        </p:nvSpPr>
        <p:spPr>
          <a:xfrm>
            <a:off x="5260157" y="4609707"/>
            <a:ext cx="3134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AT" dirty="0"/>
              <a:t>oss due to physiology OR CANCER</a:t>
            </a:r>
          </a:p>
        </p:txBody>
      </p:sp>
    </p:spTree>
    <p:extLst>
      <p:ext uri="{BB962C8B-B14F-4D97-AF65-F5344CB8AC3E}">
        <p14:creationId xmlns:p14="http://schemas.microsoft.com/office/powerpoint/2010/main" val="345872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F31CFCA-E139-A840-94F5-9EA03BEC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604" y="1318078"/>
            <a:ext cx="3827401" cy="2350399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2A506F44-A84E-CF4C-8BBD-95E34341B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95" y="1011381"/>
            <a:ext cx="4972179" cy="28761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71C643-15C1-354A-9B18-728A76A17644}"/>
              </a:ext>
            </a:extLst>
          </p:cNvPr>
          <p:cNvSpPr/>
          <p:nvPr/>
        </p:nvSpPr>
        <p:spPr>
          <a:xfrm>
            <a:off x="131995" y="3643745"/>
            <a:ext cx="3151532" cy="124692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A61E10-033B-854C-BA1D-3B29C4906AAD}"/>
              </a:ext>
            </a:extLst>
          </p:cNvPr>
          <p:cNvSpPr/>
          <p:nvPr/>
        </p:nvSpPr>
        <p:spPr>
          <a:xfrm>
            <a:off x="228599" y="275083"/>
            <a:ext cx="6698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Somatic variant calling of most </a:t>
            </a:r>
            <a:r>
              <a:rPr lang="en-US" dirty="0" err="1">
                <a:latin typeface="+mn-lt"/>
              </a:rPr>
              <a:t>chrY</a:t>
            </a:r>
            <a:r>
              <a:rPr lang="en-US" dirty="0">
                <a:latin typeface="+mn-lt"/>
              </a:rPr>
              <a:t> genes is challenging.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219ED-EC2A-714B-A0AA-D2523FAC7AEE}"/>
              </a:ext>
            </a:extLst>
          </p:cNvPr>
          <p:cNvSpPr txBox="1"/>
          <p:nvPr/>
        </p:nvSpPr>
        <p:spPr>
          <a:xfrm>
            <a:off x="7989570" y="4835723"/>
            <a:ext cx="181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BN and SN</a:t>
            </a:r>
          </a:p>
        </p:txBody>
      </p:sp>
    </p:spTree>
    <p:extLst>
      <p:ext uri="{BB962C8B-B14F-4D97-AF65-F5344CB8AC3E}">
        <p14:creationId xmlns:p14="http://schemas.microsoft.com/office/powerpoint/2010/main" val="2652875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5CD4-99CB-9742-A5F5-7A7896FC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8050D-2EED-8848-B5F4-3D442539C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0914" y="1152475"/>
            <a:ext cx="4571385" cy="3416400"/>
          </a:xfrm>
        </p:spPr>
        <p:txBody>
          <a:bodyPr/>
          <a:lstStyle/>
          <a:p>
            <a:r>
              <a:rPr lang="en-AT" dirty="0"/>
              <a:t>We see a similar trend; so the question is</a:t>
            </a:r>
          </a:p>
          <a:p>
            <a:endParaRPr lang="en-AT" dirty="0"/>
          </a:p>
          <a:p>
            <a:endParaRPr lang="en-AT" dirty="0"/>
          </a:p>
          <a:p>
            <a:pPr lvl="1"/>
            <a:r>
              <a:rPr lang="en-AT" dirty="0"/>
              <a:t>Does the Y-chromosome loss just occur because of normal aging or is there indication that a tumor specifically kicks away the Y-chromosome (which would be indicative of direct selection (positive) or negative – </a:t>
            </a:r>
          </a:p>
          <a:p>
            <a:pPr lvl="1"/>
            <a:r>
              <a:rPr lang="en-GB" dirty="0"/>
              <a:t>I</a:t>
            </a:r>
            <a:r>
              <a:rPr lang="en-AT" dirty="0"/>
              <a:t>f negative (the Y-chromosome has tumor suppressive functions)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F2727-0F0D-F64A-80E0-9C8A58D7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0" y="2879965"/>
            <a:ext cx="3669219" cy="2263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C6BB6-66E0-7442-B743-27961B8E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560009"/>
            <a:ext cx="3760679" cy="23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90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97D4-D6E3-2044-B0C5-A716B2C4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dirty="0"/>
              <a:t>mLOY is associated with age (as shown)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57339-CA34-F840-8D94-5259C8E74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snp</a:t>
            </a:r>
            <a:r>
              <a:rPr lang="en-AT" dirty="0"/>
              <a:t>.nbhd = 250</a:t>
            </a:r>
          </a:p>
          <a:p>
            <a:r>
              <a:rPr lang="en-GB" dirty="0"/>
              <a:t>g</a:t>
            </a:r>
            <a:r>
              <a:rPr lang="en-AT" dirty="0"/>
              <a:t>cpct &gt;= 0.45 &amp; &lt;= 0.55 (as suggested)</a:t>
            </a:r>
          </a:p>
          <a:p>
            <a:r>
              <a:rPr lang="en-GB" dirty="0"/>
              <a:t>min. coverage 35 reads</a:t>
            </a:r>
          </a:p>
          <a:p>
            <a:r>
              <a:rPr lang="en-GB" dirty="0"/>
              <a:t>S</a:t>
            </a:r>
            <a:r>
              <a:rPr lang="en-AT" dirty="0"/>
              <a:t>liding Windows = 1,000 bp OR 1 kb</a:t>
            </a:r>
          </a:p>
          <a:p>
            <a:r>
              <a:rPr lang="en-AT" dirty="0"/>
              <a:t>Everyting &lt; 100 bp </a:t>
            </a:r>
            <a:r>
              <a:rPr lang="en-AT" dirty="0">
                <a:sym typeface="Wingdings" pitchFamily="2" charset="2"/>
              </a:rPr>
              <a:t> neglected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76999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3C39-0F62-8A49-8214-0F5954B6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F7537-5EB0-5145-8533-8A9F01A0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  <a:p>
            <a:r>
              <a:rPr lang="en-GB" dirty="0"/>
              <a:t>C</a:t>
            </a:r>
            <a:r>
              <a:rPr lang="en-AT" dirty="0"/>
              <a:t>hromosome Y loss is a </a:t>
            </a:r>
            <a:r>
              <a:rPr lang="en-AT" b="1" u="sng" dirty="0"/>
              <a:t>cause</a:t>
            </a:r>
            <a:r>
              <a:rPr lang="en-AT" dirty="0"/>
              <a:t> or the </a:t>
            </a:r>
            <a:r>
              <a:rPr lang="en-AT" b="1" u="sng" dirty="0"/>
              <a:t>consequence</a:t>
            </a:r>
            <a:r>
              <a:rPr lang="en-AT" dirty="0"/>
              <a:t> of tumor?</a:t>
            </a:r>
          </a:p>
        </p:txBody>
      </p:sp>
    </p:spTree>
    <p:extLst>
      <p:ext uri="{BB962C8B-B14F-4D97-AF65-F5344CB8AC3E}">
        <p14:creationId xmlns:p14="http://schemas.microsoft.com/office/powerpoint/2010/main" val="3342078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9B0A241-E4F7-014A-A85D-94FC31EB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4" y="878846"/>
            <a:ext cx="4030476" cy="378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AC5E5E-DA98-1D42-BD87-6C78A07A782E}"/>
              </a:ext>
            </a:extLst>
          </p:cNvPr>
          <p:cNvSpPr/>
          <p:nvPr/>
        </p:nvSpPr>
        <p:spPr>
          <a:xfrm>
            <a:off x="844658" y="878846"/>
            <a:ext cx="255722" cy="26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6ADB6D-7F65-E54E-B2C4-27608E8A5C41}"/>
              </a:ext>
            </a:extLst>
          </p:cNvPr>
          <p:cNvSpPr/>
          <p:nvPr/>
        </p:nvSpPr>
        <p:spPr>
          <a:xfrm>
            <a:off x="844658" y="2898793"/>
            <a:ext cx="255722" cy="26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CFDBC821-1564-7A45-8B11-EF52DD4AC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5" y="866470"/>
            <a:ext cx="2663377" cy="12307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B9E1656-8C1B-D240-AA20-28ED94ED2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6" r="9853" b="6086"/>
          <a:stretch/>
        </p:blipFill>
        <p:spPr bwMode="auto">
          <a:xfrm>
            <a:off x="4691280" y="2109612"/>
            <a:ext cx="4099429" cy="282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369064-5951-4146-AAA7-C9EE419EA49D}"/>
              </a:ext>
            </a:extLst>
          </p:cNvPr>
          <p:cNvSpPr/>
          <p:nvPr/>
        </p:nvSpPr>
        <p:spPr>
          <a:xfrm>
            <a:off x="4672605" y="2097236"/>
            <a:ext cx="255722" cy="26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9AE60D-FE79-664D-8AA5-C64A6DF053B0}"/>
              </a:ext>
            </a:extLst>
          </p:cNvPr>
          <p:cNvSpPr/>
          <p:nvPr/>
        </p:nvSpPr>
        <p:spPr>
          <a:xfrm>
            <a:off x="237045" y="145052"/>
            <a:ext cx="86699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a first attempt of reporting the mutational landscape of ChrY in PC we developed a new method to specifically call mutations in paralogs families of chrY in TCGA (29 out of 44 genes belong to paralog family)</a:t>
            </a:r>
            <a:endParaRPr lang="en-US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198C72-7EFD-2F44-8276-C46582B6415C}"/>
              </a:ext>
            </a:extLst>
          </p:cNvPr>
          <p:cNvSpPr txBox="1"/>
          <p:nvPr/>
        </p:nvSpPr>
        <p:spPr>
          <a:xfrm>
            <a:off x="7989570" y="4835723"/>
            <a:ext cx="1811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BN and SN</a:t>
            </a:r>
          </a:p>
        </p:txBody>
      </p:sp>
    </p:spTree>
    <p:extLst>
      <p:ext uri="{BB962C8B-B14F-4D97-AF65-F5344CB8AC3E}">
        <p14:creationId xmlns:p14="http://schemas.microsoft.com/office/powerpoint/2010/main" val="369916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9D5D-3D79-9340-8BB6-5DCCEAD6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2400">
                <a:latin typeface="Avenir Book" panose="02000503020000020003" pitchFamily="2" charset="0"/>
              </a:rPr>
              <a:t>Overview</a:t>
            </a:r>
            <a:r>
              <a:rPr lang="en-US" sz="2400" dirty="0">
                <a:latin typeface="Avenir Book" panose="02000503020000020003" pitchFamily="2" charset="0"/>
              </a:rPr>
              <a:t> : Calling Y chromosome loss</a:t>
            </a:r>
            <a:endParaRPr lang="en-AT" sz="2400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A8FE4-4F37-4E40-9078-4A96D928B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AT" dirty="0">
              <a:latin typeface="Avenir Book" panose="02000503020000020003" pitchFamily="2" charset="0"/>
            </a:endParaRPr>
          </a:p>
          <a:p>
            <a:r>
              <a:rPr lang="en-AT" dirty="0">
                <a:latin typeface="Avenir Book" panose="02000503020000020003" pitchFamily="2" charset="0"/>
              </a:rPr>
              <a:t>Methological suitability</a:t>
            </a:r>
          </a:p>
          <a:p>
            <a:r>
              <a:rPr lang="en-AT" dirty="0">
                <a:latin typeface="Avenir Book" panose="02000503020000020003" pitchFamily="2" charset="0"/>
              </a:rPr>
              <a:t>Data logistics</a:t>
            </a:r>
          </a:p>
          <a:p>
            <a:r>
              <a:rPr lang="en-AT" dirty="0">
                <a:latin typeface="Avenir Book" panose="02000503020000020003" pitchFamily="2" charset="0"/>
              </a:rPr>
              <a:t>Y-chromosome structure</a:t>
            </a:r>
          </a:p>
          <a:p>
            <a:r>
              <a:rPr lang="en-AT" dirty="0">
                <a:latin typeface="Avenir Book" panose="02000503020000020003" pitchFamily="2" charset="0"/>
              </a:rPr>
              <a:t>The definition of Y-chromosome loss</a:t>
            </a:r>
          </a:p>
          <a:p>
            <a:r>
              <a:rPr lang="en-AT" dirty="0">
                <a:latin typeface="Avenir Book" panose="02000503020000020003" pitchFamily="2" charset="0"/>
              </a:rPr>
              <a:t>What can be learned from WES:IMPACT mismatches</a:t>
            </a:r>
          </a:p>
          <a:p>
            <a:r>
              <a:rPr lang="en-AT" dirty="0">
                <a:latin typeface="Avenir Book" panose="02000503020000020003" pitchFamily="2" charset="0"/>
              </a:rPr>
              <a:t>Genomic correlates with Y-chromosome loss</a:t>
            </a:r>
          </a:p>
          <a:p>
            <a:pPr marL="0" indent="0">
              <a:buNone/>
            </a:pPr>
            <a:endParaRPr lang="en-GB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GB" dirty="0">
                <a:latin typeface="Avenir Book" panose="02000503020000020003" pitchFamily="2" charset="0"/>
                <a:hlinkClick r:id="rId2"/>
              </a:rPr>
              <a:t>https://github.mskcc.org/kreitzeC/Y-chromosome-loss</a:t>
            </a:r>
            <a:endParaRPr lang="en-GB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T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5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8F92-F1D6-A644-8A41-06461D1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sz="2400" b="1" dirty="0">
                <a:latin typeface="Avenir Book" panose="02000503020000020003" pitchFamily="2" charset="0"/>
              </a:rPr>
              <a:t>FacetsY:</a:t>
            </a:r>
            <a:r>
              <a:rPr lang="en-AT" sz="2400" dirty="0">
                <a:latin typeface="Avenir Book" panose="02000503020000020003" pitchFamily="2" charset="0"/>
              </a:rPr>
              <a:t> standard Facets-pipeline which considers data (seq reads) coming from the Y-chromosome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744F-E082-B949-B1CE-25EB955D8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8387"/>
            <a:ext cx="7886700" cy="2714336"/>
          </a:xfrm>
        </p:spPr>
        <p:txBody>
          <a:bodyPr/>
          <a:lstStyle/>
          <a:p>
            <a:pPr marL="0" indent="0">
              <a:buNone/>
            </a:pPr>
            <a:r>
              <a:rPr lang="en-GB" i="1" dirty="0">
                <a:latin typeface="Avenir Book" panose="02000503020000020003" pitchFamily="2" charset="0"/>
              </a:rPr>
              <a:t>Big credits to Bastien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12FA3-84BA-094F-915D-B71B4EB1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4" y="2388424"/>
            <a:ext cx="4735002" cy="19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5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9CF4-D68A-E549-A9EB-7E18D2F2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sz="2400" dirty="0">
                <a:latin typeface="Avenir Book" panose="02000503020000020003" pitchFamily="2" charset="0"/>
              </a:rPr>
              <a:t>FacetsY depicts a reliable tool for SCNA profilling</a:t>
            </a:r>
            <a:br>
              <a:rPr lang="en-AT" sz="2400" dirty="0">
                <a:latin typeface="Avenir Book" panose="02000503020000020003" pitchFamily="2" charset="0"/>
              </a:rPr>
            </a:br>
            <a:r>
              <a:rPr lang="en-AT" sz="1800" dirty="0">
                <a:latin typeface="Avenir Book" panose="02000503020000020003" pitchFamily="2" charset="0"/>
              </a:rPr>
              <a:t>FacetsY comparison to Affymetrix data in TCGA-PRAD (n=333) samples</a:t>
            </a:r>
          </a:p>
        </p:txBody>
      </p:sp>
      <p:pic>
        <p:nvPicPr>
          <p:cNvPr id="5" name="Content Placeholder 4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99703C0E-EC3C-6B4F-97D5-438283F1A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12" r="803" b="1367"/>
          <a:stretch/>
        </p:blipFill>
        <p:spPr>
          <a:xfrm>
            <a:off x="628650" y="2014337"/>
            <a:ext cx="3616174" cy="200901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CC286-3FCF-5C4E-A0FD-6EB86BB33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87" t="2749" r="21128"/>
          <a:stretch/>
        </p:blipFill>
        <p:spPr>
          <a:xfrm>
            <a:off x="4459586" y="2008211"/>
            <a:ext cx="1899787" cy="2015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629944-742D-D641-8416-490BD3BEF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134" y="2014337"/>
            <a:ext cx="2166955" cy="2009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21AF31-7A27-794E-B88D-187D6462E2A8}"/>
              </a:ext>
            </a:extLst>
          </p:cNvPr>
          <p:cNvSpPr txBox="1"/>
          <p:nvPr/>
        </p:nvSpPr>
        <p:spPr>
          <a:xfrm>
            <a:off x="6574135" y="1709650"/>
            <a:ext cx="10583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900" dirty="0">
                <a:latin typeface="Avenir Book" panose="02000503020000020003" pitchFamily="2" charset="0"/>
              </a:rPr>
              <a:t>Gene-expression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93C95-1732-2E4B-94E7-32BA0C95E741}"/>
              </a:ext>
            </a:extLst>
          </p:cNvPr>
          <p:cNvSpPr txBox="1"/>
          <p:nvPr/>
        </p:nvSpPr>
        <p:spPr>
          <a:xfrm>
            <a:off x="4390368" y="1709651"/>
            <a:ext cx="12250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900" dirty="0">
                <a:latin typeface="Avenir Book" panose="02000503020000020003" pitchFamily="2" charset="0"/>
              </a:rPr>
              <a:t>Arm-Level alteration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23881-0F5D-A948-A204-D8D07BD4A4AE}"/>
              </a:ext>
            </a:extLst>
          </p:cNvPr>
          <p:cNvSpPr txBox="1"/>
          <p:nvPr/>
        </p:nvSpPr>
        <p:spPr>
          <a:xfrm>
            <a:off x="628650" y="1709651"/>
            <a:ext cx="20585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900" dirty="0">
                <a:latin typeface="Avenir Book" panose="02000503020000020003" pitchFamily="2" charset="0"/>
              </a:rPr>
              <a:t>Continuous segmentation data (IGV)</a:t>
            </a:r>
          </a:p>
        </p:txBody>
      </p:sp>
    </p:spTree>
    <p:extLst>
      <p:ext uri="{BB962C8B-B14F-4D97-AF65-F5344CB8AC3E}">
        <p14:creationId xmlns:p14="http://schemas.microsoft.com/office/powerpoint/2010/main" val="227293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7445-EA7D-3348-AB14-703C22BB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2400" dirty="0">
                <a:latin typeface="Avenir Book" panose="02000503020000020003" pitchFamily="2" charset="0"/>
              </a:rPr>
              <a:t>Data logistics: Whole exome and IMPACT-panel seq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C07-290A-C245-A49F-910C0EADA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95800"/>
            <a:ext cx="7886700" cy="4575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>
                <a:latin typeface="Avenir Book" panose="02000503020000020003" pitchFamily="2" charset="0"/>
                <a:hlinkClick r:id="rId2"/>
              </a:rPr>
              <a:t>https://delphi.mskcc.org/sample-tracker/home</a:t>
            </a:r>
            <a:endParaRPr lang="en-GB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GB" i="1" dirty="0">
                <a:latin typeface="Avenir Book" panose="02000503020000020003" pitchFamily="2" charset="0"/>
              </a:rPr>
              <a:t>We do have corresponding IMPACT-Panel </a:t>
            </a:r>
            <a:r>
              <a:rPr lang="en-GB" i="1" dirty="0" err="1">
                <a:latin typeface="Avenir Book" panose="02000503020000020003" pitchFamily="2" charset="0"/>
              </a:rPr>
              <a:t>Seq</a:t>
            </a:r>
            <a:r>
              <a:rPr lang="en-GB" i="1" dirty="0">
                <a:latin typeface="Avenir Book" panose="02000503020000020003" pitchFamily="2" charset="0"/>
              </a:rPr>
              <a:t> data</a:t>
            </a:r>
            <a:endParaRPr lang="en-AT" i="1" dirty="0"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304E1-9C8D-EE4D-8147-0152A2643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4" t="14527" r="4404" b="8671"/>
          <a:stretch/>
        </p:blipFill>
        <p:spPr>
          <a:xfrm>
            <a:off x="722872" y="1976852"/>
            <a:ext cx="4049927" cy="2267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03FA7-262A-8949-9ABF-94B48313692E}"/>
              </a:ext>
            </a:extLst>
          </p:cNvPr>
          <p:cNvSpPr txBox="1"/>
          <p:nvPr/>
        </p:nvSpPr>
        <p:spPr>
          <a:xfrm>
            <a:off x="1408672" y="1669178"/>
            <a:ext cx="316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>
                <a:latin typeface="Avenir Book" panose="02000503020000020003" pitchFamily="2" charset="0"/>
              </a:rPr>
              <a:t>Total of </a:t>
            </a:r>
            <a:r>
              <a:rPr lang="en-AT" sz="1200" b="1" dirty="0">
                <a:latin typeface="Avenir Book" panose="02000503020000020003" pitchFamily="2" charset="0"/>
              </a:rPr>
              <a:t>3,221</a:t>
            </a:r>
            <a:r>
              <a:rPr lang="en-AT" sz="1200" dirty="0">
                <a:latin typeface="Avenir Book" panose="02000503020000020003" pitchFamily="2" charset="0"/>
              </a:rPr>
              <a:t> WES samples (as of 11/2020)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795C14-6EC8-1745-A02B-15587D8B3F3F}"/>
              </a:ext>
            </a:extLst>
          </p:cNvPr>
          <p:cNvCxnSpPr>
            <a:cxnSpLocks/>
          </p:cNvCxnSpPr>
          <p:nvPr/>
        </p:nvCxnSpPr>
        <p:spPr>
          <a:xfrm flipH="1">
            <a:off x="3710508" y="2716304"/>
            <a:ext cx="46392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B4A63F-2673-6041-B36D-637FF37EF4C9}"/>
              </a:ext>
            </a:extLst>
          </p:cNvPr>
          <p:cNvSpPr txBox="1"/>
          <p:nvPr/>
        </p:nvSpPr>
        <p:spPr>
          <a:xfrm>
            <a:off x="4174432" y="2612430"/>
            <a:ext cx="27879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Avenir Book" panose="02000503020000020003" pitchFamily="2" charset="0"/>
              </a:rPr>
              <a:t>w</a:t>
            </a:r>
            <a:r>
              <a:rPr lang="en-AT" sz="900" dirty="0">
                <a:latin typeface="Avenir Book" panose="02000503020000020003" pitchFamily="2" charset="0"/>
              </a:rPr>
              <a:t>e concentrate on </a:t>
            </a:r>
            <a:r>
              <a:rPr lang="en-AT" sz="900" b="1" dirty="0">
                <a:latin typeface="Avenir Book" panose="02000503020000020003" pitchFamily="2" charset="0"/>
              </a:rPr>
              <a:t>n=238 </a:t>
            </a:r>
            <a:r>
              <a:rPr lang="en-AT" sz="900" dirty="0">
                <a:latin typeface="Avenir Book" panose="02000503020000020003" pitchFamily="2" charset="0"/>
              </a:rPr>
              <a:t>prostate cancer samples</a:t>
            </a:r>
          </a:p>
        </p:txBody>
      </p:sp>
    </p:spTree>
    <p:extLst>
      <p:ext uri="{BB962C8B-B14F-4D97-AF65-F5344CB8AC3E}">
        <p14:creationId xmlns:p14="http://schemas.microsoft.com/office/powerpoint/2010/main" val="131747943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11200</TotalTime>
  <Words>1725</Words>
  <Application>Microsoft Macintosh PowerPoint</Application>
  <PresentationFormat>On-screen Show (16:9)</PresentationFormat>
  <Paragraphs>259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Avenir Book</vt:lpstr>
      <vt:lpstr>Simple Light</vt:lpstr>
      <vt:lpstr>Y Chromosome Analysis</vt:lpstr>
      <vt:lpstr>PowerPoint Presentation</vt:lpstr>
      <vt:lpstr>To determine the mutational landscape of the Y chromosome (ChrY) in PC </vt:lpstr>
      <vt:lpstr>PowerPoint Presentation</vt:lpstr>
      <vt:lpstr>PowerPoint Presentation</vt:lpstr>
      <vt:lpstr>Overview : Calling Y chromosome loss</vt:lpstr>
      <vt:lpstr>FacetsY: standard Facets-pipeline which considers data (seq reads) coming from the Y-chromosome</vt:lpstr>
      <vt:lpstr>FacetsY depicts a reliable tool for SCNA profilling FacetsY comparison to Affymetrix data in TCGA-PRAD (n=333) samples</vt:lpstr>
      <vt:lpstr>Data logistics: Whole exome and IMPACT-panel seq data</vt:lpstr>
      <vt:lpstr>Y-chromosome architecture and Seq-resoltuion using WES</vt:lpstr>
      <vt:lpstr>IMPACT-Panel Seq data is sparse</vt:lpstr>
      <vt:lpstr>How to define a Y-chromosome loss: ‘50%-rule’</vt:lpstr>
      <vt:lpstr>A continuous approximation to FacetsY binary calls brings a few advantages</vt:lpstr>
      <vt:lpstr>The overall agreement rate on Y-chromosome losses between WES and IMPACT is high</vt:lpstr>
      <vt:lpstr>Can we rescue the 20% mismatched samples? Gaussian mixture model: dummy example</vt:lpstr>
      <vt:lpstr>Let’s look into one mismatched example</vt:lpstr>
      <vt:lpstr>Another mismatch example (focal change?) </vt:lpstr>
      <vt:lpstr>PowerPoint Presentation</vt:lpstr>
      <vt:lpstr>Genomic correlates; is the Y-chromosome loss a unique event? </vt:lpstr>
      <vt:lpstr>Clinical and Genomic Associations </vt:lpstr>
      <vt:lpstr>PowerPoint Presentation</vt:lpstr>
      <vt:lpstr>PowerPoint Presentation</vt:lpstr>
      <vt:lpstr>PowerPoint Presentation</vt:lpstr>
      <vt:lpstr>Next Steps</vt:lpstr>
      <vt:lpstr>Updates on Y-chromsome loss</vt:lpstr>
      <vt:lpstr>Content</vt:lpstr>
      <vt:lpstr>Background</vt:lpstr>
      <vt:lpstr>PanCancer Study overview (FlowDiagram)[11/01/2021]</vt:lpstr>
      <vt:lpstr>somaticMosaicism</vt:lpstr>
      <vt:lpstr>Detection of Y-chromosome mosacism from sequencing data is a novelty</vt:lpstr>
      <vt:lpstr>PowerPoint Presentation</vt:lpstr>
      <vt:lpstr>We don’t see a particular increase in mLOY with age (however) look at the number</vt:lpstr>
      <vt:lpstr>But we do see that cancer-patients with an intact Y-chromosome in the blood do overall better (several hypothesis about this)</vt:lpstr>
      <vt:lpstr>Why are we including Y-chromosome mosaicism in our study?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mLOY is associated with age (as shown)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 chromosome Analysis</dc:title>
  <cp:lastModifiedBy>S10687</cp:lastModifiedBy>
  <cp:revision>20</cp:revision>
  <dcterms:modified xsi:type="dcterms:W3CDTF">2021-11-09T19:08:58Z</dcterms:modified>
</cp:coreProperties>
</file>